
<file path=[Content_Types].xml><?xml version="1.0" encoding="utf-8"?>
<Types xmlns="http://schemas.openxmlformats.org/package/2006/content-types">
  <Default Extension="jpeg" ContentType="image/jpe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90"/>
  </p:handoutMasterIdLst>
  <p:sldIdLst>
    <p:sldId id="256" r:id="rId3"/>
    <p:sldId id="258" r:id="rId4"/>
    <p:sldId id="278" r:id="rId5"/>
    <p:sldId id="279" r:id="rId7"/>
    <p:sldId id="303" r:id="rId8"/>
    <p:sldId id="280" r:id="rId9"/>
    <p:sldId id="257" r:id="rId10"/>
    <p:sldId id="334" r:id="rId11"/>
    <p:sldId id="335" r:id="rId12"/>
    <p:sldId id="336" r:id="rId13"/>
    <p:sldId id="337" r:id="rId14"/>
    <p:sldId id="338" r:id="rId15"/>
    <p:sldId id="339" r:id="rId16"/>
    <p:sldId id="259" r:id="rId17"/>
    <p:sldId id="272" r:id="rId18"/>
    <p:sldId id="341" r:id="rId19"/>
    <p:sldId id="342" r:id="rId20"/>
    <p:sldId id="343" r:id="rId21"/>
    <p:sldId id="349" r:id="rId22"/>
    <p:sldId id="351" r:id="rId23"/>
    <p:sldId id="345" r:id="rId24"/>
    <p:sldId id="350" r:id="rId25"/>
    <p:sldId id="261" r:id="rId26"/>
    <p:sldId id="269" r:id="rId27"/>
    <p:sldId id="263" r:id="rId28"/>
    <p:sldId id="265" r:id="rId29"/>
    <p:sldId id="267" r:id="rId30"/>
    <p:sldId id="281" r:id="rId31"/>
    <p:sldId id="310" r:id="rId32"/>
    <p:sldId id="273" r:id="rId33"/>
    <p:sldId id="274" r:id="rId34"/>
    <p:sldId id="276" r:id="rId35"/>
    <p:sldId id="277" r:id="rId36"/>
    <p:sldId id="282" r:id="rId37"/>
    <p:sldId id="283" r:id="rId38"/>
    <p:sldId id="284" r:id="rId39"/>
    <p:sldId id="286" r:id="rId40"/>
    <p:sldId id="285" r:id="rId41"/>
    <p:sldId id="288" r:id="rId42"/>
    <p:sldId id="287" r:id="rId43"/>
    <p:sldId id="314" r:id="rId44"/>
    <p:sldId id="289" r:id="rId45"/>
    <p:sldId id="290" r:id="rId46"/>
    <p:sldId id="297" r:id="rId47"/>
    <p:sldId id="275" r:id="rId48"/>
    <p:sldId id="291" r:id="rId49"/>
    <p:sldId id="344" r:id="rId50"/>
    <p:sldId id="292" r:id="rId51"/>
    <p:sldId id="293" r:id="rId52"/>
    <p:sldId id="294" r:id="rId53"/>
    <p:sldId id="295" r:id="rId54"/>
    <p:sldId id="296" r:id="rId55"/>
    <p:sldId id="300" r:id="rId56"/>
    <p:sldId id="340" r:id="rId57"/>
    <p:sldId id="299" r:id="rId58"/>
    <p:sldId id="298" r:id="rId59"/>
    <p:sldId id="301" r:id="rId60"/>
    <p:sldId id="302" r:id="rId61"/>
    <p:sldId id="305" r:id="rId62"/>
    <p:sldId id="306" r:id="rId63"/>
    <p:sldId id="307" r:id="rId64"/>
    <p:sldId id="308" r:id="rId65"/>
    <p:sldId id="309" r:id="rId66"/>
    <p:sldId id="315" r:id="rId67"/>
    <p:sldId id="311" r:id="rId68"/>
    <p:sldId id="312" r:id="rId69"/>
    <p:sldId id="313" r:id="rId70"/>
    <p:sldId id="316" r:id="rId71"/>
    <p:sldId id="317" r:id="rId72"/>
    <p:sldId id="318" r:id="rId73"/>
    <p:sldId id="320" r:id="rId74"/>
    <p:sldId id="321" r:id="rId75"/>
    <p:sldId id="322" r:id="rId76"/>
    <p:sldId id="324" r:id="rId77"/>
    <p:sldId id="326" r:id="rId78"/>
    <p:sldId id="327" r:id="rId79"/>
    <p:sldId id="329" r:id="rId80"/>
    <p:sldId id="330" r:id="rId81"/>
    <p:sldId id="331" r:id="rId82"/>
    <p:sldId id="333" r:id="rId83"/>
    <p:sldId id="346" r:id="rId84"/>
    <p:sldId id="347" r:id="rId85"/>
    <p:sldId id="348" r:id="rId86"/>
    <p:sldId id="352" r:id="rId87"/>
    <p:sldId id="353" r:id="rId88"/>
    <p:sldId id="332" r:id="rId89"/>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1pPr>
    <a:lvl2pPr marL="457200" lvl="1"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2pPr>
    <a:lvl3pPr marL="914400" lvl="2"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3pPr>
    <a:lvl4pPr marL="1371600" lvl="3"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4pPr>
    <a:lvl5pPr marL="1828800" lvl="4"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5pPr>
    <a:lvl6pPr marL="2286000" lvl="5"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6pPr>
    <a:lvl7pPr marL="2743200" lvl="6"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7pPr>
    <a:lvl8pPr marL="3200400" lvl="7"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8pPr>
    <a:lvl9pPr marL="3657600" lvl="8"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93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29"/>
    <p:restoredTop sz="90938"/>
  </p:normalViewPr>
  <p:slideViewPr>
    <p:cSldViewPr showGuides="1">
      <p:cViewPr varScale="1">
        <p:scale>
          <a:sx n="71" d="100"/>
          <a:sy n="71" d="100"/>
        </p:scale>
        <p:origin x="-108"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12498"/>
    </p:cViewPr>
  </p:sorterViewPr>
  <p:gridSpacing cx="76200" cy="76200"/>
</p:viewPr>
</file>

<file path=ppt/_rels/presentation.xml.rels><?xml version="1.0" encoding="UTF-8" standalone="yes"?>
<Relationships xmlns="http://schemas.openxmlformats.org/package/2006/relationships"><Relationship Id="rId93" Type="http://schemas.openxmlformats.org/officeDocument/2006/relationships/tableStyles" Target="tableStyles.xml"/><Relationship Id="rId92" Type="http://schemas.openxmlformats.org/officeDocument/2006/relationships/viewProps" Target="viewProps.xml"/><Relationship Id="rId91" Type="http://schemas.openxmlformats.org/officeDocument/2006/relationships/presProps" Target="presProps.xml"/><Relationship Id="rId90" Type="http://schemas.openxmlformats.org/officeDocument/2006/relationships/handoutMaster" Target="handoutMasters/handoutMaster1.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7042" name="Header Placeholder 87041"/>
          <p:cNvSpPr>
            <a:spLocks noGrp="1"/>
          </p:cNvSpPr>
          <p:nvPr>
            <p:ph type="hdr" sz="quarter"/>
          </p:nvPr>
        </p:nvSpPr>
        <p:spPr>
          <a:xfrm>
            <a:off x="0" y="0"/>
            <a:ext cx="2971800" cy="457200"/>
          </a:xfrm>
          <a:prstGeom prst="rect">
            <a:avLst/>
          </a:prstGeom>
          <a:noFill/>
          <a:ln w="9525">
            <a:noFill/>
          </a:ln>
        </p:spPr>
        <p:txBody>
          <a:bodyPr/>
          <a:p>
            <a:pPr lvl="0"/>
            <a:endParaRPr lang="en-US" sz="1200" dirty="0"/>
          </a:p>
        </p:txBody>
      </p:sp>
      <p:sp>
        <p:nvSpPr>
          <p:cNvPr id="87043" name="Date Placeholder 87042"/>
          <p:cNvSpPr>
            <a:spLocks noGrp="1"/>
          </p:cNvSpPr>
          <p:nvPr>
            <p:ph type="dt" sz="quarter" idx="1"/>
          </p:nvPr>
        </p:nvSpPr>
        <p:spPr>
          <a:xfrm>
            <a:off x="3886200" y="0"/>
            <a:ext cx="2971800" cy="457200"/>
          </a:xfrm>
          <a:prstGeom prst="rect">
            <a:avLst/>
          </a:prstGeom>
          <a:noFill/>
          <a:ln w="9525">
            <a:noFill/>
          </a:ln>
        </p:spPr>
        <p:txBody>
          <a:bodyPr/>
          <a:p>
            <a:pPr lvl="0" algn="r"/>
            <a:endParaRPr lang="en-US" sz="1200" dirty="0"/>
          </a:p>
        </p:txBody>
      </p:sp>
      <p:sp>
        <p:nvSpPr>
          <p:cNvPr id="87044" name="Footer Placeholder 87043"/>
          <p:cNvSpPr>
            <a:spLocks noGrp="1"/>
          </p:cNvSpPr>
          <p:nvPr>
            <p:ph type="ftr" sz="quarter" idx="2"/>
          </p:nvPr>
        </p:nvSpPr>
        <p:spPr>
          <a:xfrm>
            <a:off x="0" y="8686800"/>
            <a:ext cx="2971800" cy="457200"/>
          </a:xfrm>
          <a:prstGeom prst="rect">
            <a:avLst/>
          </a:prstGeom>
          <a:noFill/>
          <a:ln w="9525">
            <a:noFill/>
          </a:ln>
        </p:spPr>
        <p:txBody>
          <a:bodyPr anchor="b"/>
          <a:p>
            <a:pPr lvl="0"/>
            <a:endParaRPr lang="en-US" sz="1200" dirty="0"/>
          </a:p>
        </p:txBody>
      </p:sp>
      <p:sp>
        <p:nvSpPr>
          <p:cNvPr id="87045" name="Slide Number Placeholder 87044"/>
          <p:cNvSpPr>
            <a:spLocks noGrp="1"/>
          </p:cNvSpPr>
          <p:nvPr>
            <p:ph type="sldNum" sz="quarter" idx="3"/>
          </p:nvPr>
        </p:nvSpPr>
        <p:spPr>
          <a:xfrm>
            <a:off x="3886200" y="8686800"/>
            <a:ext cx="2971800" cy="457200"/>
          </a:xfrm>
          <a:prstGeom prst="rect">
            <a:avLst/>
          </a:prstGeom>
          <a:noFill/>
          <a:ln w="9525">
            <a:noFill/>
          </a:ln>
        </p:spPr>
        <p:txBody>
          <a:bodyPr anchor="b"/>
          <a:p>
            <a:pPr lvl="0" algn="r"/>
            <a:fld id="{9A0DB2DC-4C9A-4742-B13C-FB6460FD3503}" type="slidenum">
              <a:rPr lang="en-US" sz="1200" dirty="0"/>
            </a:fld>
            <a:endParaRPr 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Title Slide">
    <p:bg>
      <p:bgPr>
        <a:solidFill>
          <a:schemeClr val="bg1"/>
        </a:solidFill>
        <a:effectLst/>
      </p:bgPr>
    </p:bg>
    <p:spTree>
      <p:nvGrpSpPr>
        <p:cNvPr id="1" name=""/>
        <p:cNvGrpSpPr/>
        <p:nvPr/>
      </p:nvGrpSpPr>
      <p:grpSpPr/>
      <p:grpSp>
        <p:nvGrpSpPr>
          <p:cNvPr id="7170" name="Group 7169"/>
          <p:cNvGrpSpPr/>
          <p:nvPr/>
        </p:nvGrpSpPr>
        <p:grpSpPr>
          <a:xfrm>
            <a:off x="0" y="-14287"/>
            <a:ext cx="9155113" cy="6884987"/>
            <a:chOff x="0" y="-9"/>
            <a:chExt cx="5767" cy="4337"/>
          </a:xfrm>
        </p:grpSpPr>
        <p:sp>
          <p:nvSpPr>
            <p:cNvPr id="7171" name="Freeform 7170"/>
            <p:cNvSpPr/>
            <p:nvPr/>
          </p:nvSpPr>
          <p:spPr>
            <a:xfrm>
              <a:off x="1632" y="-5"/>
              <a:ext cx="1737" cy="4333"/>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72" name="Freeform 7171"/>
            <p:cNvSpPr/>
            <p:nvPr/>
          </p:nvSpPr>
          <p:spPr>
            <a:xfrm>
              <a:off x="0" y="-7"/>
              <a:ext cx="1737" cy="4329"/>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73" name="Freeform 7172"/>
            <p:cNvSpPr/>
            <p:nvPr/>
          </p:nvSpPr>
          <p:spPr>
            <a:xfrm>
              <a:off x="3744" y="-4"/>
              <a:ext cx="1739" cy="4330"/>
            </a:xfrm>
            <a:custGeom>
              <a:avLst/>
              <a:gdLst/>
              <a:ahLst/>
              <a:cxnLst/>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74" name="Freeform 7173"/>
            <p:cNvSpPr/>
            <p:nvPr/>
          </p:nvSpPr>
          <p:spPr>
            <a:xfrm>
              <a:off x="1920" y="-9"/>
              <a:ext cx="2080" cy="4324"/>
            </a:xfrm>
            <a:custGeom>
              <a:avLst/>
              <a:gdLst/>
              <a:ahLst/>
              <a:cxnLst/>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tileRect/>
            </a:gradFill>
            <a:ln w="9525">
              <a:noFill/>
            </a:ln>
          </p:spPr>
          <p:txBody>
            <a:bodyPr/>
            <a:p>
              <a:endParaRPr lang="en-US"/>
            </a:p>
          </p:txBody>
        </p:sp>
        <p:sp>
          <p:nvSpPr>
            <p:cNvPr id="7175" name="Freeform 7174"/>
            <p:cNvSpPr/>
            <p:nvPr/>
          </p:nvSpPr>
          <p:spPr>
            <a:xfrm>
              <a:off x="117" y="97"/>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bg2"/>
                </a:gs>
                <a:gs pos="100000">
                  <a:schemeClr val="bg1"/>
                </a:gs>
              </a:gsLst>
              <a:lin ang="0" scaled="1"/>
              <a:tileRect/>
            </a:gradFill>
            <a:ln w="9525">
              <a:noFill/>
            </a:ln>
          </p:spPr>
          <p:txBody>
            <a:bodyPr/>
            <a:p>
              <a:endParaRPr lang="en-US"/>
            </a:p>
          </p:txBody>
        </p:sp>
        <p:sp>
          <p:nvSpPr>
            <p:cNvPr id="7176" name="Freeform 7175"/>
            <p:cNvSpPr/>
            <p:nvPr/>
          </p:nvSpPr>
          <p:spPr>
            <a:xfrm rot="2702961" flipH="1">
              <a:off x="810" y="766"/>
              <a:ext cx="2544" cy="1008"/>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77" name="Freeform 7176"/>
            <p:cNvSpPr/>
            <p:nvPr/>
          </p:nvSpPr>
          <p:spPr>
            <a:xfrm>
              <a:off x="83" y="49"/>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78" name="Freeform 7177"/>
            <p:cNvSpPr/>
            <p:nvPr/>
          </p:nvSpPr>
          <p:spPr>
            <a:xfrm rot="-2895842">
              <a:off x="-984" y="1041"/>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79" name="Freeform 7178"/>
            <p:cNvSpPr/>
            <p:nvPr/>
          </p:nvSpPr>
          <p:spPr>
            <a:xfrm rot="-2305141">
              <a:off x="1331" y="913"/>
              <a:ext cx="3594" cy="1735"/>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80" name="Freeform 7179"/>
            <p:cNvSpPr/>
            <p:nvPr/>
          </p:nvSpPr>
          <p:spPr>
            <a:xfrm rot="2084418" flipH="1">
              <a:off x="1859" y="865"/>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81" name="Freeform 7180"/>
            <p:cNvSpPr/>
            <p:nvPr/>
          </p:nvSpPr>
          <p:spPr>
            <a:xfrm>
              <a:off x="4250" y="-7"/>
              <a:ext cx="1089" cy="2285"/>
            </a:xfrm>
            <a:custGeom>
              <a:avLst/>
              <a:gdLst/>
              <a:ahLst/>
              <a:cxnLst/>
              <a:pathLst>
                <a:path w="1089" h="2285">
                  <a:moveTo>
                    <a:pt x="0" y="2265"/>
                  </a:moveTo>
                  <a:cubicBezTo>
                    <a:pt x="438" y="996"/>
                    <a:pt x="865" y="377"/>
                    <a:pt x="1030" y="0"/>
                  </a:cubicBezTo>
                  <a:cubicBezTo>
                    <a:pt x="1030" y="0"/>
                    <a:pt x="1059" y="0"/>
                    <a:pt x="1089" y="0"/>
                  </a:cubicBezTo>
                  <a:cubicBezTo>
                    <a:pt x="565" y="834"/>
                    <a:pt x="181" y="1853"/>
                    <a:pt x="37" y="2285"/>
                  </a:cubicBezTo>
                  <a:cubicBezTo>
                    <a:pt x="37" y="2285"/>
                    <a:pt x="0" y="2265"/>
                    <a:pt x="0" y="2265"/>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82" name="Rectangle 7181"/>
            <p:cNvSpPr/>
            <p:nvPr/>
          </p:nvSpPr>
          <p:spPr>
            <a:xfrm>
              <a:off x="0" y="2441"/>
              <a:ext cx="5760" cy="432"/>
            </a:xfrm>
            <a:prstGeom prst="rect">
              <a:avLst/>
            </a:prstGeom>
            <a:gradFill rotWithShape="0">
              <a:gsLst>
                <a:gs pos="0">
                  <a:schemeClr val="bg2"/>
                </a:gs>
                <a:gs pos="100000">
                  <a:schemeClr val="bg1"/>
                </a:gs>
              </a:gsLst>
              <a:lin ang="5400000" scaled="1"/>
              <a:tileRect/>
            </a:gradFill>
            <a:ln w="9525">
              <a:noFill/>
            </a:ln>
          </p:spPr>
          <p:txBody>
            <a:bodyPr/>
            <a:p>
              <a:endParaRPr lang="en-US"/>
            </a:p>
          </p:txBody>
        </p:sp>
        <p:sp>
          <p:nvSpPr>
            <p:cNvPr id="7183" name="Freeform 7182"/>
            <p:cNvSpPr/>
            <p:nvPr/>
          </p:nvSpPr>
          <p:spPr>
            <a:xfrm>
              <a:off x="1632" y="2487"/>
              <a:ext cx="1737" cy="382"/>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84" name="Freeform 7183"/>
            <p:cNvSpPr/>
            <p:nvPr/>
          </p:nvSpPr>
          <p:spPr>
            <a:xfrm>
              <a:off x="0" y="2487"/>
              <a:ext cx="1737" cy="381"/>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85" name="Freeform 7184"/>
            <p:cNvSpPr/>
            <p:nvPr/>
          </p:nvSpPr>
          <p:spPr>
            <a:xfrm>
              <a:off x="3744" y="2487"/>
              <a:ext cx="1739" cy="382"/>
            </a:xfrm>
            <a:custGeom>
              <a:avLst/>
              <a:gdLst/>
              <a:ahLst/>
              <a:cxnLst/>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7186" name="Freeform 7185"/>
            <p:cNvSpPr/>
            <p:nvPr/>
          </p:nvSpPr>
          <p:spPr>
            <a:xfrm>
              <a:off x="1920" y="2487"/>
              <a:ext cx="2080" cy="381"/>
            </a:xfrm>
            <a:custGeom>
              <a:avLst/>
              <a:gdLst/>
              <a:ahLst/>
              <a:cxnLst/>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tileRect/>
            </a:gradFill>
            <a:ln w="9525">
              <a:noFill/>
            </a:ln>
          </p:spPr>
          <p:txBody>
            <a:bodyPr/>
            <a:p>
              <a:endParaRPr lang="en-US"/>
            </a:p>
          </p:txBody>
        </p:sp>
        <p:sp>
          <p:nvSpPr>
            <p:cNvPr id="7187" name="Rectangle 7186"/>
            <p:cNvSpPr/>
            <p:nvPr/>
          </p:nvSpPr>
          <p:spPr>
            <a:xfrm>
              <a:off x="7" y="2456"/>
              <a:ext cx="5760" cy="432"/>
            </a:xfrm>
            <a:prstGeom prst="rect">
              <a:avLst/>
            </a:prstGeom>
            <a:solidFill>
              <a:schemeClr val="bg2">
                <a:alpha val="50000"/>
              </a:schemeClr>
            </a:solidFill>
            <a:ln w="9525">
              <a:noFill/>
            </a:ln>
          </p:spPr>
          <p:txBody>
            <a:bodyPr/>
            <a:p>
              <a:endParaRPr lang="en-US"/>
            </a:p>
          </p:txBody>
        </p:sp>
        <p:sp>
          <p:nvSpPr>
            <p:cNvPr id="7188" name="Freeform 7187"/>
            <p:cNvSpPr/>
            <p:nvPr/>
          </p:nvSpPr>
          <p:spPr>
            <a:xfrm>
              <a:off x="2583" y="2449"/>
              <a:ext cx="1036" cy="420"/>
            </a:xfrm>
            <a:custGeom>
              <a:avLst/>
              <a:gdLst/>
              <a:ahLst/>
              <a:cxnLst/>
              <a:pathLst>
                <a:path w="1036" h="420">
                  <a:moveTo>
                    <a:pt x="1027" y="0"/>
                  </a:moveTo>
                  <a:cubicBezTo>
                    <a:pt x="508" y="159"/>
                    <a:pt x="167" y="347"/>
                    <a:pt x="0" y="417"/>
                  </a:cubicBezTo>
                  <a:cubicBezTo>
                    <a:pt x="0" y="417"/>
                    <a:pt x="12" y="418"/>
                    <a:pt x="24" y="420"/>
                  </a:cubicBezTo>
                  <a:cubicBezTo>
                    <a:pt x="237" y="321"/>
                    <a:pt x="708" y="105"/>
                    <a:pt x="1036" y="16"/>
                  </a:cubicBezTo>
                  <a:cubicBezTo>
                    <a:pt x="1036" y="16"/>
                    <a:pt x="1027" y="0"/>
                    <a:pt x="1027" y="0"/>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89" name="Freeform 7188"/>
            <p:cNvSpPr/>
            <p:nvPr/>
          </p:nvSpPr>
          <p:spPr>
            <a:xfrm rot="-2702961" flipH="1">
              <a:off x="1486" y="2417"/>
              <a:ext cx="1060" cy="480"/>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0" name="Freeform 7189"/>
            <p:cNvSpPr/>
            <p:nvPr/>
          </p:nvSpPr>
          <p:spPr>
            <a:xfrm rot="-2702961" flipH="1">
              <a:off x="766" y="2417"/>
              <a:ext cx="1060" cy="480"/>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1" name="Freeform 7190"/>
            <p:cNvSpPr/>
            <p:nvPr/>
          </p:nvSpPr>
          <p:spPr>
            <a:xfrm rot="-2702961" flipH="1">
              <a:off x="30" y="2385"/>
              <a:ext cx="1034" cy="487"/>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2" name="Freeform 7191"/>
            <p:cNvSpPr/>
            <p:nvPr/>
          </p:nvSpPr>
          <p:spPr>
            <a:xfrm flipH="1" flipV="1">
              <a:off x="576" y="2441"/>
              <a:ext cx="3552"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3" name="Freeform 7192"/>
            <p:cNvSpPr/>
            <p:nvPr/>
          </p:nvSpPr>
          <p:spPr>
            <a:xfrm flipH="1" flipV="1">
              <a:off x="240" y="2441"/>
              <a:ext cx="1536"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4" name="Freeform 7193"/>
            <p:cNvSpPr/>
            <p:nvPr/>
          </p:nvSpPr>
          <p:spPr>
            <a:xfrm flipH="1" flipV="1">
              <a:off x="3036" y="2489"/>
              <a:ext cx="1332" cy="383"/>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5" name="Freeform 7194"/>
            <p:cNvSpPr/>
            <p:nvPr/>
          </p:nvSpPr>
          <p:spPr>
            <a:xfrm flipH="1" flipV="1">
              <a:off x="3984" y="2441"/>
              <a:ext cx="1536"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6" name="Freeform 7195"/>
            <p:cNvSpPr/>
            <p:nvPr/>
          </p:nvSpPr>
          <p:spPr>
            <a:xfrm flipH="1" flipV="1">
              <a:off x="3456" y="2441"/>
              <a:ext cx="2304"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7197" name="Rectangle 7196"/>
            <p:cNvSpPr/>
            <p:nvPr/>
          </p:nvSpPr>
          <p:spPr>
            <a:xfrm>
              <a:off x="0" y="2462"/>
              <a:ext cx="5760" cy="14"/>
            </a:xfrm>
            <a:prstGeom prst="rect">
              <a:avLst/>
            </a:prstGeom>
            <a:gradFill rotWithShape="0">
              <a:gsLst>
                <a:gs pos="0">
                  <a:schemeClr val="bg2"/>
                </a:gs>
                <a:gs pos="50000">
                  <a:schemeClr val="accent1"/>
                </a:gs>
                <a:gs pos="100000">
                  <a:schemeClr val="bg2"/>
                </a:gs>
              </a:gsLst>
              <a:lin ang="0" scaled="1"/>
              <a:tileRect/>
            </a:gradFill>
            <a:ln w="9525">
              <a:noFill/>
            </a:ln>
          </p:spPr>
          <p:txBody>
            <a:bodyPr/>
            <a:p>
              <a:endParaRPr lang="en-US"/>
            </a:p>
          </p:txBody>
        </p:sp>
        <p:sp>
          <p:nvSpPr>
            <p:cNvPr id="7198" name="Rectangle 7197"/>
            <p:cNvSpPr/>
            <p:nvPr/>
          </p:nvSpPr>
          <p:spPr>
            <a:xfrm>
              <a:off x="0" y="2880"/>
              <a:ext cx="5760" cy="576"/>
            </a:xfrm>
            <a:prstGeom prst="rect">
              <a:avLst/>
            </a:prstGeom>
            <a:gradFill rotWithShape="0">
              <a:gsLst>
                <a:gs pos="0">
                  <a:schemeClr val="bg2"/>
                </a:gs>
                <a:gs pos="100000">
                  <a:schemeClr val="bg1"/>
                </a:gs>
              </a:gsLst>
              <a:lin ang="5400000" scaled="1"/>
              <a:tileRect/>
            </a:gradFill>
            <a:ln w="9525">
              <a:noFill/>
            </a:ln>
          </p:spPr>
          <p:txBody>
            <a:bodyPr/>
            <a:p>
              <a:endParaRPr lang="en-US"/>
            </a:p>
          </p:txBody>
        </p:sp>
        <p:sp>
          <p:nvSpPr>
            <p:cNvPr id="7199" name="Rectangle 7198"/>
            <p:cNvSpPr/>
            <p:nvPr/>
          </p:nvSpPr>
          <p:spPr>
            <a:xfrm>
              <a:off x="0" y="3408"/>
              <a:ext cx="5760" cy="912"/>
            </a:xfrm>
            <a:prstGeom prst="rect">
              <a:avLst/>
            </a:prstGeom>
            <a:solidFill>
              <a:schemeClr val="bg1"/>
            </a:solidFill>
            <a:ln w="9525">
              <a:noFill/>
            </a:ln>
          </p:spPr>
          <p:txBody>
            <a:bodyPr/>
            <a:p>
              <a:endParaRPr lang="en-US"/>
            </a:p>
          </p:txBody>
        </p:sp>
        <p:pic>
          <p:nvPicPr>
            <p:cNvPr id="7200" name="Picture 7199" descr="BTZBUL1A"/>
            <p:cNvPicPr>
              <a:picLocks noChangeAspect="1"/>
            </p:cNvPicPr>
            <p:nvPr/>
          </p:nvPicPr>
          <p:blipFill>
            <a:blip r:embed="rId2"/>
            <a:stretch>
              <a:fillRect/>
            </a:stretch>
          </p:blipFill>
          <p:spPr>
            <a:xfrm>
              <a:off x="786" y="1650"/>
              <a:ext cx="204" cy="204"/>
            </a:xfrm>
            <a:prstGeom prst="rect">
              <a:avLst/>
            </a:prstGeom>
            <a:noFill/>
            <a:ln w="9525">
              <a:noFill/>
            </a:ln>
          </p:spPr>
        </p:pic>
      </p:grpSp>
      <p:sp>
        <p:nvSpPr>
          <p:cNvPr id="7201" name="Title 7200"/>
          <p:cNvSpPr>
            <a:spLocks noGrp="1"/>
          </p:cNvSpPr>
          <p:nvPr>
            <p:ph type="ctrTitle"/>
          </p:nvPr>
        </p:nvSpPr>
        <p:spPr>
          <a:xfrm>
            <a:off x="1676400" y="1905000"/>
            <a:ext cx="7239000" cy="1905000"/>
          </a:xfrm>
          <a:prstGeom prst="rect">
            <a:avLst/>
          </a:prstGeom>
          <a:noFill/>
          <a:ln w="9525">
            <a:noFill/>
          </a:ln>
        </p:spPr>
        <p:txBody>
          <a:bodyPr anchor="ctr"/>
          <a:lstStyle>
            <a:lvl1pPr lvl="0" algn="l">
              <a:defRPr/>
            </a:lvl1pPr>
          </a:lstStyle>
          <a:p>
            <a:pPr lvl="0"/>
            <a:r>
              <a:rPr dirty="0"/>
              <a:t>Click to edit Master title style</a:t>
            </a:r>
            <a:endParaRPr dirty="0"/>
          </a:p>
        </p:txBody>
      </p:sp>
      <p:sp>
        <p:nvSpPr>
          <p:cNvPr id="7202" name="Subtitle 7201"/>
          <p:cNvSpPr>
            <a:spLocks noGrp="1"/>
          </p:cNvSpPr>
          <p:nvPr>
            <p:ph type="subTitle" idx="1"/>
          </p:nvPr>
        </p:nvSpPr>
        <p:spPr>
          <a:xfrm>
            <a:off x="1676400" y="4572000"/>
            <a:ext cx="6400800" cy="1679575"/>
          </a:xfrm>
          <a:prstGeom prst="rect">
            <a:avLst/>
          </a:prstGeom>
          <a:noFill/>
          <a:ln w="9525">
            <a:noFill/>
          </a:ln>
        </p:spPr>
        <p:txBody>
          <a:bodyPr anchor="ctr"/>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dirty="0"/>
              <a:t>Click to edit Master subtitle style</a:t>
            </a:r>
            <a:endParaRPr dirty="0"/>
          </a:p>
        </p:txBody>
      </p:sp>
      <p:sp>
        <p:nvSpPr>
          <p:cNvPr id="7203" name="Date Placeholder 7202"/>
          <p:cNvSpPr>
            <a:spLocks noGrp="1"/>
          </p:cNvSpPr>
          <p:nvPr>
            <p:ph type="dt" sz="half" idx="2"/>
          </p:nvPr>
        </p:nvSpPr>
        <p:spPr>
          <a:xfrm>
            <a:off x="685800" y="6324600"/>
            <a:ext cx="1905000" cy="457200"/>
          </a:xfrm>
          <a:prstGeom prst="rect">
            <a:avLst/>
          </a:prstGeom>
          <a:noFill/>
          <a:ln w="9525">
            <a:noFill/>
          </a:ln>
        </p:spPr>
        <p:txBody>
          <a:bodyPr anchor="b"/>
          <a:lstStyle>
            <a:lvl1pPr>
              <a:defRPr sz="1400">
                <a:latin typeface="Arial" panose="020B0604020202020204" pitchFamily="34" charset="0"/>
              </a:defRPr>
            </a:lvl1pPr>
          </a:lstStyle>
          <a:p>
            <a:endParaRPr lang="en-US" dirty="0"/>
          </a:p>
        </p:txBody>
      </p:sp>
      <p:sp>
        <p:nvSpPr>
          <p:cNvPr id="7204" name="Footer Placeholder 7203"/>
          <p:cNvSpPr>
            <a:spLocks noGrp="1"/>
          </p:cNvSpPr>
          <p:nvPr>
            <p:ph type="ftr" sz="quarter" idx="3"/>
          </p:nvPr>
        </p:nvSpPr>
        <p:spPr>
          <a:xfrm>
            <a:off x="3124200" y="6324600"/>
            <a:ext cx="2895600" cy="457200"/>
          </a:xfrm>
          <a:prstGeom prst="rect">
            <a:avLst/>
          </a:prstGeom>
          <a:noFill/>
          <a:ln w="9525">
            <a:noFill/>
          </a:ln>
        </p:spPr>
        <p:txBody>
          <a:bodyPr anchor="b"/>
          <a:lstStyle>
            <a:lvl1pPr algn="ctr">
              <a:defRPr sz="1400">
                <a:latin typeface="Arial" panose="020B0604020202020204" pitchFamily="34" charset="0"/>
              </a:defRPr>
            </a:lvl1pPr>
          </a:lstStyle>
          <a:p>
            <a:endParaRPr lang="en-US" dirty="0"/>
          </a:p>
        </p:txBody>
      </p:sp>
      <p:sp>
        <p:nvSpPr>
          <p:cNvPr id="7205" name="Slide Number Placeholder 7204"/>
          <p:cNvSpPr>
            <a:spLocks noGrp="1"/>
          </p:cNvSpPr>
          <p:nvPr>
            <p:ph type="sldNum" sz="quarter" idx="4"/>
          </p:nvPr>
        </p:nvSpPr>
        <p:spPr>
          <a:xfrm>
            <a:off x="6553200" y="6324600"/>
            <a:ext cx="1905000" cy="457200"/>
          </a:xfrm>
          <a:prstGeom prst="rect">
            <a:avLst/>
          </a:prstGeom>
          <a:noFill/>
          <a:ln w="9525">
            <a:noFill/>
          </a:ln>
        </p:spPr>
        <p:txBody>
          <a:bodyPr anchor="b"/>
          <a:lstStyle>
            <a:lvl1pPr algn="r">
              <a:defRPr sz="1400">
                <a:latin typeface="Arial" panose="020B0604020202020204" pitchFamily="34" charset="0"/>
              </a:defRPr>
            </a:lvl1pPr>
          </a:lstStyle>
          <a:p>
            <a:fld id="{9A0DB2DC-4C9A-4742-B13C-FB6460FD3503}" type="slidenum">
              <a:rPr lang="en-US" dirty="0"/>
            </a:fld>
            <a:endParaRPr lang="en-US" dirty="0"/>
          </a:p>
        </p:txBody>
      </p:sp>
    </p:spTree>
  </p:cSld>
  <p:clrMapOvr>
    <a:masterClrMapping/>
  </p:clrMapOvr>
  <p:transition>
    <p:split/>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dirty="0"/>
          </a:p>
        </p:txBody>
      </p:sp>
      <p:sp>
        <p:nvSpPr>
          <p:cNvPr id="5" name="Footer Placeholder 4"/>
          <p:cNvSpPr>
            <a:spLocks noGrp="1"/>
          </p:cNvSpPr>
          <p:nvPr>
            <p:ph type="ftr" sz="quarter" idx="11"/>
          </p:nvPr>
        </p:nvSpPr>
        <p:spPr/>
        <p:txBody>
          <a:bodyPr/>
          <a:lstStyle/>
          <a:p>
            <a:pPr lvl="0"/>
            <a:endParaRPr lang="en-US" dirty="0"/>
          </a:p>
        </p:txBody>
      </p:sp>
      <p:sp>
        <p:nvSpPr>
          <p:cNvPr id="6" name="Slide Number Placeholder 5"/>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lvl="0"/>
            <a:endParaRPr lang="en-US" dirty="0"/>
          </a:p>
        </p:txBody>
      </p:sp>
      <p:sp>
        <p:nvSpPr>
          <p:cNvPr id="5" name="Footer Placeholder 4"/>
          <p:cNvSpPr>
            <a:spLocks noGrp="1"/>
          </p:cNvSpPr>
          <p:nvPr>
            <p:ph type="ftr" sz="quarter" idx="11"/>
          </p:nvPr>
        </p:nvSpPr>
        <p:spPr/>
        <p:txBody>
          <a:bodyPr/>
          <a:lstStyle/>
          <a:p>
            <a:pPr lvl="0"/>
            <a:endParaRPr lang="en-US" dirty="0"/>
          </a:p>
        </p:txBody>
      </p:sp>
      <p:sp>
        <p:nvSpPr>
          <p:cNvPr id="6" name="Slide Number Placeholder 5"/>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9724" y="1981200"/>
            <a:ext cx="3808476"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lvl="0"/>
            <a:endParaRPr lang="en-US" dirty="0"/>
          </a:p>
        </p:txBody>
      </p:sp>
      <p:sp>
        <p:nvSpPr>
          <p:cNvPr id="6" name="Footer Placeholder 5"/>
          <p:cNvSpPr>
            <a:spLocks noGrp="1"/>
          </p:cNvSpPr>
          <p:nvPr>
            <p:ph type="ftr" sz="quarter" idx="11"/>
          </p:nvPr>
        </p:nvSpPr>
        <p:spPr/>
        <p:txBody>
          <a:bodyPr/>
          <a:lstStyle/>
          <a:p>
            <a:pPr lvl="0"/>
            <a:endParaRPr lang="en-US" dirty="0"/>
          </a:p>
        </p:txBody>
      </p:sp>
      <p:sp>
        <p:nvSpPr>
          <p:cNvPr id="7" name="Slide Number Placeholder 6"/>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lvl="0"/>
            <a:endParaRPr lang="en-US" dirty="0"/>
          </a:p>
        </p:txBody>
      </p:sp>
      <p:sp>
        <p:nvSpPr>
          <p:cNvPr id="8" name="Footer Placeholder 7"/>
          <p:cNvSpPr>
            <a:spLocks noGrp="1"/>
          </p:cNvSpPr>
          <p:nvPr>
            <p:ph type="ftr" sz="quarter" idx="11"/>
          </p:nvPr>
        </p:nvSpPr>
        <p:spPr/>
        <p:txBody>
          <a:bodyPr/>
          <a:lstStyle/>
          <a:p>
            <a:pPr lvl="0"/>
            <a:endParaRPr lang="en-US" dirty="0"/>
          </a:p>
        </p:txBody>
      </p:sp>
      <p:sp>
        <p:nvSpPr>
          <p:cNvPr id="9" name="Slide Number Placeholder 8"/>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lvl="0"/>
            <a:endParaRPr lang="en-US" dirty="0"/>
          </a:p>
        </p:txBody>
      </p:sp>
      <p:sp>
        <p:nvSpPr>
          <p:cNvPr id="4" name="Footer Placeholder 3"/>
          <p:cNvSpPr>
            <a:spLocks noGrp="1"/>
          </p:cNvSpPr>
          <p:nvPr>
            <p:ph type="ftr" sz="quarter" idx="11"/>
          </p:nvPr>
        </p:nvSpPr>
        <p:spPr/>
        <p:txBody>
          <a:bodyPr/>
          <a:lstStyle/>
          <a:p>
            <a:pPr lvl="0"/>
            <a:endParaRPr lang="en-US" dirty="0"/>
          </a:p>
        </p:txBody>
      </p:sp>
      <p:sp>
        <p:nvSpPr>
          <p:cNvPr id="5" name="Slide Number Placeholder 4"/>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dirty="0"/>
          </a:p>
        </p:txBody>
      </p:sp>
      <p:sp>
        <p:nvSpPr>
          <p:cNvPr id="3" name="Footer Placeholder 2"/>
          <p:cNvSpPr>
            <a:spLocks noGrp="1"/>
          </p:cNvSpPr>
          <p:nvPr>
            <p:ph type="ftr" sz="quarter" idx="11"/>
          </p:nvPr>
        </p:nvSpPr>
        <p:spPr/>
        <p:txBody>
          <a:bodyPr/>
          <a:lstStyle/>
          <a:p>
            <a:pPr lvl="0"/>
            <a:endParaRPr lang="en-US" dirty="0"/>
          </a:p>
        </p:txBody>
      </p:sp>
      <p:sp>
        <p:nvSpPr>
          <p:cNvPr id="4" name="Slide Number Placeholder 3"/>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en-US" dirty="0"/>
          </a:p>
        </p:txBody>
      </p:sp>
      <p:sp>
        <p:nvSpPr>
          <p:cNvPr id="6" name="Footer Placeholder 5"/>
          <p:cNvSpPr>
            <a:spLocks noGrp="1"/>
          </p:cNvSpPr>
          <p:nvPr>
            <p:ph type="ftr" sz="quarter" idx="11"/>
          </p:nvPr>
        </p:nvSpPr>
        <p:spPr/>
        <p:txBody>
          <a:bodyPr/>
          <a:lstStyle/>
          <a:p>
            <a:pPr lvl="0"/>
            <a:endParaRPr lang="en-US" dirty="0"/>
          </a:p>
        </p:txBody>
      </p:sp>
      <p:sp>
        <p:nvSpPr>
          <p:cNvPr id="7" name="Slide Number Placeholder 6"/>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lvl="0"/>
            <a:endParaRPr lang="en-US" dirty="0"/>
          </a:p>
        </p:txBody>
      </p:sp>
      <p:sp>
        <p:nvSpPr>
          <p:cNvPr id="6" name="Footer Placeholder 5"/>
          <p:cNvSpPr>
            <a:spLocks noGrp="1"/>
          </p:cNvSpPr>
          <p:nvPr>
            <p:ph type="ftr" sz="quarter" idx="11"/>
          </p:nvPr>
        </p:nvSpPr>
        <p:spPr/>
        <p:txBody>
          <a:bodyPr/>
          <a:lstStyle/>
          <a:p>
            <a:pPr lvl="0"/>
            <a:endParaRPr lang="en-US" dirty="0"/>
          </a:p>
        </p:txBody>
      </p:sp>
      <p:sp>
        <p:nvSpPr>
          <p:cNvPr id="7" name="Slide Number Placeholder 6"/>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dirty="0"/>
          </a:p>
        </p:txBody>
      </p:sp>
      <p:sp>
        <p:nvSpPr>
          <p:cNvPr id="5" name="Footer Placeholder 4"/>
          <p:cNvSpPr>
            <a:spLocks noGrp="1"/>
          </p:cNvSpPr>
          <p:nvPr>
            <p:ph type="ftr" sz="quarter" idx="11"/>
          </p:nvPr>
        </p:nvSpPr>
        <p:spPr/>
        <p:txBody>
          <a:bodyPr/>
          <a:lstStyle/>
          <a:p>
            <a:pPr lvl="0"/>
            <a:endParaRPr lang="en-US" dirty="0"/>
          </a:p>
        </p:txBody>
      </p:sp>
      <p:sp>
        <p:nvSpPr>
          <p:cNvPr id="6" name="Slide Number Placeholder 5"/>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65138"/>
            <a:ext cx="1943100" cy="56308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65138"/>
            <a:ext cx="5716657" cy="5630862"/>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lvl="0"/>
            <a:endParaRPr lang="en-US" dirty="0"/>
          </a:p>
        </p:txBody>
      </p:sp>
      <p:sp>
        <p:nvSpPr>
          <p:cNvPr id="5" name="Footer Placeholder 4"/>
          <p:cNvSpPr>
            <a:spLocks noGrp="1"/>
          </p:cNvSpPr>
          <p:nvPr>
            <p:ph type="ftr" sz="quarter" idx="11"/>
          </p:nvPr>
        </p:nvSpPr>
        <p:spPr/>
        <p:txBody>
          <a:bodyPr/>
          <a:lstStyle/>
          <a:p>
            <a:pPr lvl="0"/>
            <a:endParaRPr lang="en-US" dirty="0"/>
          </a:p>
        </p:txBody>
      </p:sp>
      <p:sp>
        <p:nvSpPr>
          <p:cNvPr id="6" name="Slide Number Placeholder 5"/>
          <p:cNvSpPr>
            <a:spLocks noGrp="1"/>
          </p:cNvSpPr>
          <p:nvPr>
            <p:ph type="sldNum" sz="quarter" idx="12"/>
          </p:nvPr>
        </p:nvSpPr>
        <p:spPr/>
        <p:txBody>
          <a:bodyPr/>
          <a:lstStyle/>
          <a:p>
            <a:pPr lvl="0"/>
            <a:fld id="{9A0DB2DC-4C9A-4742-B13C-FB6460FD3503}" type="slidenum">
              <a:rPr lang="en-US" dirty="0"/>
            </a:fld>
            <a:endParaRPr lang="en-US" dirty="0"/>
          </a:p>
        </p:txBody>
      </p:sp>
    </p:spTree>
  </p:cSld>
  <p:clrMapOvr>
    <a:masterClrMapping/>
  </p:clrMapOvr>
  <p:transition>
    <p:spli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6146" name="Group 6145"/>
          <p:cNvGrpSpPr/>
          <p:nvPr/>
        </p:nvGrpSpPr>
        <p:grpSpPr>
          <a:xfrm>
            <a:off x="0" y="0"/>
            <a:ext cx="9144000" cy="7405688"/>
            <a:chOff x="0" y="-9"/>
            <a:chExt cx="5760" cy="4665"/>
          </a:xfrm>
        </p:grpSpPr>
        <p:sp>
          <p:nvSpPr>
            <p:cNvPr id="6147" name="Freeform 6146"/>
            <p:cNvSpPr/>
            <p:nvPr/>
          </p:nvSpPr>
          <p:spPr>
            <a:xfrm>
              <a:off x="1632" y="-5"/>
              <a:ext cx="1737" cy="4333"/>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48" name="Freeform 6147"/>
            <p:cNvSpPr/>
            <p:nvPr/>
          </p:nvSpPr>
          <p:spPr>
            <a:xfrm>
              <a:off x="0" y="-7"/>
              <a:ext cx="1737" cy="4329"/>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49" name="Freeform 6148"/>
            <p:cNvSpPr/>
            <p:nvPr/>
          </p:nvSpPr>
          <p:spPr>
            <a:xfrm>
              <a:off x="3744" y="-4"/>
              <a:ext cx="1739" cy="4330"/>
            </a:xfrm>
            <a:custGeom>
              <a:avLst/>
              <a:gdLst/>
              <a:ahLst/>
              <a:cxnLst/>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50" name="Freeform 6149"/>
            <p:cNvSpPr/>
            <p:nvPr/>
          </p:nvSpPr>
          <p:spPr>
            <a:xfrm>
              <a:off x="1920" y="-9"/>
              <a:ext cx="2080" cy="4324"/>
            </a:xfrm>
            <a:custGeom>
              <a:avLst/>
              <a:gdLst/>
              <a:ahLst/>
              <a:cxnLst/>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tileRect/>
            </a:gradFill>
            <a:ln w="9525">
              <a:noFill/>
            </a:ln>
          </p:spPr>
          <p:txBody>
            <a:bodyPr/>
            <a:p>
              <a:endParaRPr lang="en-US"/>
            </a:p>
          </p:txBody>
        </p:sp>
        <p:sp>
          <p:nvSpPr>
            <p:cNvPr id="6151" name="Freeform 6150"/>
            <p:cNvSpPr/>
            <p:nvPr/>
          </p:nvSpPr>
          <p:spPr>
            <a:xfrm>
              <a:off x="117" y="97"/>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bg2"/>
                </a:gs>
                <a:gs pos="100000">
                  <a:schemeClr val="bg1"/>
                </a:gs>
              </a:gsLst>
              <a:lin ang="0" scaled="1"/>
              <a:tileRect/>
            </a:gradFill>
            <a:ln w="9525">
              <a:noFill/>
            </a:ln>
          </p:spPr>
          <p:txBody>
            <a:bodyPr/>
            <a:p>
              <a:endParaRPr lang="en-US"/>
            </a:p>
          </p:txBody>
        </p:sp>
        <p:sp>
          <p:nvSpPr>
            <p:cNvPr id="6152" name="Freeform 6151"/>
            <p:cNvSpPr/>
            <p:nvPr/>
          </p:nvSpPr>
          <p:spPr>
            <a:xfrm rot="2702961" flipH="1">
              <a:off x="810" y="766"/>
              <a:ext cx="2544" cy="1008"/>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3" name="Freeform 6152"/>
            <p:cNvSpPr/>
            <p:nvPr/>
          </p:nvSpPr>
          <p:spPr>
            <a:xfrm>
              <a:off x="83" y="49"/>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4" name="Freeform 6153"/>
            <p:cNvSpPr/>
            <p:nvPr userDrawn="1"/>
          </p:nvSpPr>
          <p:spPr>
            <a:xfrm rot="-2895842">
              <a:off x="-984" y="1041"/>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5" name="Freeform 6154"/>
            <p:cNvSpPr/>
            <p:nvPr/>
          </p:nvSpPr>
          <p:spPr>
            <a:xfrm rot="-2305141">
              <a:off x="1331" y="913"/>
              <a:ext cx="3594" cy="1735"/>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6" name="Freeform 6155"/>
            <p:cNvSpPr/>
            <p:nvPr/>
          </p:nvSpPr>
          <p:spPr>
            <a:xfrm rot="2084418" flipH="1">
              <a:off x="1859" y="865"/>
              <a:ext cx="3504" cy="1536"/>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7" name="Freeform 6156"/>
            <p:cNvSpPr/>
            <p:nvPr/>
          </p:nvSpPr>
          <p:spPr>
            <a:xfrm>
              <a:off x="4250" y="-7"/>
              <a:ext cx="1089" cy="2285"/>
            </a:xfrm>
            <a:custGeom>
              <a:avLst/>
              <a:gdLst/>
              <a:ahLst/>
              <a:cxnLst/>
              <a:pathLst>
                <a:path w="1089" h="2285">
                  <a:moveTo>
                    <a:pt x="0" y="2265"/>
                  </a:moveTo>
                  <a:cubicBezTo>
                    <a:pt x="438" y="996"/>
                    <a:pt x="865" y="377"/>
                    <a:pt x="1030" y="0"/>
                  </a:cubicBezTo>
                  <a:cubicBezTo>
                    <a:pt x="1030" y="0"/>
                    <a:pt x="1059" y="0"/>
                    <a:pt x="1089" y="0"/>
                  </a:cubicBezTo>
                  <a:cubicBezTo>
                    <a:pt x="565" y="834"/>
                    <a:pt x="181" y="1853"/>
                    <a:pt x="37" y="2285"/>
                  </a:cubicBezTo>
                  <a:cubicBezTo>
                    <a:pt x="37" y="2285"/>
                    <a:pt x="0" y="2265"/>
                    <a:pt x="0" y="2265"/>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58" name="Rectangle 6157"/>
            <p:cNvSpPr/>
            <p:nvPr/>
          </p:nvSpPr>
          <p:spPr>
            <a:xfrm>
              <a:off x="0" y="3910"/>
              <a:ext cx="5760" cy="432"/>
            </a:xfrm>
            <a:prstGeom prst="rect">
              <a:avLst/>
            </a:prstGeom>
            <a:gradFill rotWithShape="0">
              <a:gsLst>
                <a:gs pos="0">
                  <a:schemeClr val="bg2"/>
                </a:gs>
                <a:gs pos="100000">
                  <a:schemeClr val="bg1"/>
                </a:gs>
              </a:gsLst>
              <a:lin ang="5400000" scaled="1"/>
              <a:tileRect/>
            </a:gradFill>
            <a:ln w="9525">
              <a:noFill/>
            </a:ln>
          </p:spPr>
          <p:txBody>
            <a:bodyPr/>
            <a:p>
              <a:endParaRPr lang="en-US"/>
            </a:p>
          </p:txBody>
        </p:sp>
        <p:sp>
          <p:nvSpPr>
            <p:cNvPr id="6159" name="Freeform 6158"/>
            <p:cNvSpPr/>
            <p:nvPr/>
          </p:nvSpPr>
          <p:spPr>
            <a:xfrm>
              <a:off x="1632" y="3956"/>
              <a:ext cx="1737" cy="382"/>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60" name="Freeform 6159"/>
            <p:cNvSpPr/>
            <p:nvPr/>
          </p:nvSpPr>
          <p:spPr>
            <a:xfrm>
              <a:off x="0" y="3956"/>
              <a:ext cx="1737" cy="381"/>
            </a:xfrm>
            <a:custGeom>
              <a:avLst/>
              <a:gdLst/>
              <a:ahLst/>
              <a:cxnLst/>
              <a:pathLst>
                <a:path w="1737" h="4320">
                  <a:moveTo>
                    <a:pt x="494" y="4309"/>
                  </a:moveTo>
                  <a:lnTo>
                    <a:pt x="1737" y="4320"/>
                  </a:lnTo>
                  <a:lnTo>
                    <a:pt x="524" y="0"/>
                  </a:lnTo>
                  <a:lnTo>
                    <a:pt x="0" y="7"/>
                  </a:lnTo>
                  <a:lnTo>
                    <a:pt x="494" y="4309"/>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61" name="Freeform 6160"/>
            <p:cNvSpPr/>
            <p:nvPr/>
          </p:nvSpPr>
          <p:spPr>
            <a:xfrm>
              <a:off x="3744" y="3956"/>
              <a:ext cx="1739" cy="382"/>
            </a:xfrm>
            <a:custGeom>
              <a:avLst/>
              <a:gdLst/>
              <a:ahLst/>
              <a:cxnLst/>
              <a:pathLst>
                <a:path w="1739" h="4420">
                  <a:moveTo>
                    <a:pt x="494" y="4415"/>
                  </a:moveTo>
                  <a:lnTo>
                    <a:pt x="1739" y="4420"/>
                  </a:lnTo>
                  <a:lnTo>
                    <a:pt x="524" y="0"/>
                  </a:lnTo>
                  <a:lnTo>
                    <a:pt x="0" y="7"/>
                  </a:lnTo>
                  <a:lnTo>
                    <a:pt x="494" y="4415"/>
                  </a:lnTo>
                  <a:close/>
                </a:path>
              </a:pathLst>
            </a:custGeom>
            <a:gradFill rotWithShape="0">
              <a:gsLst>
                <a:gs pos="0">
                  <a:schemeClr val="bg1"/>
                </a:gs>
                <a:gs pos="100000">
                  <a:schemeClr val="bg2"/>
                </a:gs>
              </a:gsLst>
              <a:lin ang="18900000" scaled="1"/>
              <a:tileRect/>
            </a:gradFill>
            <a:ln w="9525">
              <a:noFill/>
            </a:ln>
          </p:spPr>
          <p:txBody>
            <a:bodyPr/>
            <a:p>
              <a:endParaRPr lang="en-US"/>
            </a:p>
          </p:txBody>
        </p:sp>
        <p:sp>
          <p:nvSpPr>
            <p:cNvPr id="6162" name="Freeform 6161"/>
            <p:cNvSpPr/>
            <p:nvPr/>
          </p:nvSpPr>
          <p:spPr>
            <a:xfrm>
              <a:off x="1920" y="3956"/>
              <a:ext cx="2080" cy="381"/>
            </a:xfrm>
            <a:custGeom>
              <a:avLst/>
              <a:gdLst/>
              <a:ahLst/>
              <a:cxnLst/>
              <a:pathLst>
                <a:path w="2080" h="4338">
                  <a:moveTo>
                    <a:pt x="0" y="7"/>
                  </a:moveTo>
                  <a:lnTo>
                    <a:pt x="1870" y="4338"/>
                  </a:lnTo>
                  <a:lnTo>
                    <a:pt x="2080" y="4338"/>
                  </a:lnTo>
                  <a:lnTo>
                    <a:pt x="1033" y="0"/>
                  </a:lnTo>
                  <a:lnTo>
                    <a:pt x="0" y="7"/>
                  </a:lnTo>
                  <a:close/>
                </a:path>
              </a:pathLst>
            </a:custGeom>
            <a:gradFill rotWithShape="0">
              <a:gsLst>
                <a:gs pos="0">
                  <a:schemeClr val="bg2"/>
                </a:gs>
                <a:gs pos="100000">
                  <a:schemeClr val="bg1"/>
                </a:gs>
              </a:gsLst>
              <a:lin ang="5400000" scaled="1"/>
              <a:tileRect/>
            </a:gradFill>
            <a:ln w="9525">
              <a:noFill/>
            </a:ln>
          </p:spPr>
          <p:txBody>
            <a:bodyPr/>
            <a:p>
              <a:endParaRPr lang="en-US"/>
            </a:p>
          </p:txBody>
        </p:sp>
        <p:sp>
          <p:nvSpPr>
            <p:cNvPr id="6163" name="Rectangle 6162"/>
            <p:cNvSpPr/>
            <p:nvPr/>
          </p:nvSpPr>
          <p:spPr>
            <a:xfrm>
              <a:off x="0" y="3905"/>
              <a:ext cx="5760" cy="432"/>
            </a:xfrm>
            <a:prstGeom prst="rect">
              <a:avLst/>
            </a:prstGeom>
            <a:solidFill>
              <a:schemeClr val="bg2">
                <a:alpha val="50000"/>
              </a:schemeClr>
            </a:solidFill>
            <a:ln w="9525">
              <a:noFill/>
            </a:ln>
          </p:spPr>
          <p:txBody>
            <a:bodyPr/>
            <a:p>
              <a:endParaRPr lang="en-US"/>
            </a:p>
          </p:txBody>
        </p:sp>
        <p:sp>
          <p:nvSpPr>
            <p:cNvPr id="6164" name="Freeform 6163"/>
            <p:cNvSpPr/>
            <p:nvPr/>
          </p:nvSpPr>
          <p:spPr>
            <a:xfrm>
              <a:off x="2583" y="3918"/>
              <a:ext cx="1036" cy="420"/>
            </a:xfrm>
            <a:custGeom>
              <a:avLst/>
              <a:gdLst/>
              <a:ahLst/>
              <a:cxnLst/>
              <a:pathLst>
                <a:path w="1036" h="420">
                  <a:moveTo>
                    <a:pt x="1027" y="0"/>
                  </a:moveTo>
                  <a:cubicBezTo>
                    <a:pt x="508" y="159"/>
                    <a:pt x="167" y="347"/>
                    <a:pt x="0" y="417"/>
                  </a:cubicBezTo>
                  <a:cubicBezTo>
                    <a:pt x="0" y="417"/>
                    <a:pt x="12" y="418"/>
                    <a:pt x="24" y="420"/>
                  </a:cubicBezTo>
                  <a:cubicBezTo>
                    <a:pt x="237" y="321"/>
                    <a:pt x="708" y="105"/>
                    <a:pt x="1036" y="16"/>
                  </a:cubicBezTo>
                  <a:cubicBezTo>
                    <a:pt x="1036" y="16"/>
                    <a:pt x="1027" y="0"/>
                    <a:pt x="1027" y="0"/>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65" name="Freeform 6164"/>
            <p:cNvSpPr/>
            <p:nvPr/>
          </p:nvSpPr>
          <p:spPr>
            <a:xfrm rot="-2702961" flipH="1">
              <a:off x="1486" y="3886"/>
              <a:ext cx="1060" cy="480"/>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66" name="Freeform 6165"/>
            <p:cNvSpPr/>
            <p:nvPr/>
          </p:nvSpPr>
          <p:spPr>
            <a:xfrm rot="-2702961" flipH="1">
              <a:off x="766" y="3886"/>
              <a:ext cx="1060" cy="480"/>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67" name="Freeform 6166"/>
            <p:cNvSpPr/>
            <p:nvPr/>
          </p:nvSpPr>
          <p:spPr>
            <a:xfrm rot="-2702961" flipH="1">
              <a:off x="30" y="3854"/>
              <a:ext cx="1034" cy="487"/>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68" name="Freeform 6167"/>
            <p:cNvSpPr/>
            <p:nvPr/>
          </p:nvSpPr>
          <p:spPr>
            <a:xfrm flipH="1" flipV="1">
              <a:off x="576" y="3910"/>
              <a:ext cx="3552"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69" name="Freeform 6168"/>
            <p:cNvSpPr/>
            <p:nvPr/>
          </p:nvSpPr>
          <p:spPr>
            <a:xfrm flipH="1" flipV="1">
              <a:off x="240" y="3910"/>
              <a:ext cx="1536"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70" name="Freeform 6169"/>
            <p:cNvSpPr/>
            <p:nvPr/>
          </p:nvSpPr>
          <p:spPr>
            <a:xfrm flipH="1" flipV="1">
              <a:off x="3036" y="3958"/>
              <a:ext cx="1332" cy="383"/>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71" name="Freeform 6170"/>
            <p:cNvSpPr/>
            <p:nvPr/>
          </p:nvSpPr>
          <p:spPr>
            <a:xfrm flipH="1" flipV="1">
              <a:off x="3984" y="3910"/>
              <a:ext cx="1536"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72" name="Freeform 6171"/>
            <p:cNvSpPr/>
            <p:nvPr/>
          </p:nvSpPr>
          <p:spPr>
            <a:xfrm flipH="1" flipV="1">
              <a:off x="3456" y="3910"/>
              <a:ext cx="2304" cy="432"/>
            </a:xfrm>
            <a:custGeom>
              <a:avLst/>
              <a:gdLst/>
              <a:ahLst/>
              <a:cxnLst/>
              <a:pathLst>
                <a:path w="4763" h="1845">
                  <a:moveTo>
                    <a:pt x="0" y="1778"/>
                  </a:moveTo>
                  <a:cubicBezTo>
                    <a:pt x="2065" y="797"/>
                    <a:pt x="3942" y="281"/>
                    <a:pt x="4742" y="0"/>
                  </a:cubicBezTo>
                  <a:lnTo>
                    <a:pt x="4763" y="42"/>
                  </a:lnTo>
                  <a:cubicBezTo>
                    <a:pt x="3976" y="350"/>
                    <a:pt x="1830" y="918"/>
                    <a:pt x="20" y="1845"/>
                  </a:cubicBezTo>
                  <a:cubicBezTo>
                    <a:pt x="20" y="1845"/>
                    <a:pt x="0" y="1778"/>
                    <a:pt x="0" y="1778"/>
                  </a:cubicBezTo>
                  <a:close/>
                </a:path>
              </a:pathLst>
            </a:custGeom>
            <a:gradFill rotWithShape="0">
              <a:gsLst>
                <a:gs pos="0">
                  <a:schemeClr val="bg1"/>
                </a:gs>
                <a:gs pos="50000">
                  <a:schemeClr val="accent2"/>
                </a:gs>
                <a:gs pos="100000">
                  <a:schemeClr val="bg1"/>
                </a:gs>
              </a:gsLst>
              <a:lin ang="0" scaled="1"/>
              <a:tileRect/>
            </a:gradFill>
            <a:ln w="9525">
              <a:noFill/>
            </a:ln>
          </p:spPr>
          <p:txBody>
            <a:bodyPr/>
            <a:p>
              <a:endParaRPr lang="en-US"/>
            </a:p>
          </p:txBody>
        </p:sp>
        <p:sp>
          <p:nvSpPr>
            <p:cNvPr id="6173" name="Rectangle 6172"/>
            <p:cNvSpPr/>
            <p:nvPr/>
          </p:nvSpPr>
          <p:spPr>
            <a:xfrm>
              <a:off x="0" y="3931"/>
              <a:ext cx="5760" cy="14"/>
            </a:xfrm>
            <a:prstGeom prst="rect">
              <a:avLst/>
            </a:prstGeom>
            <a:gradFill rotWithShape="0">
              <a:gsLst>
                <a:gs pos="0">
                  <a:schemeClr val="bg2"/>
                </a:gs>
                <a:gs pos="50000">
                  <a:schemeClr val="accent1"/>
                </a:gs>
                <a:gs pos="100000">
                  <a:schemeClr val="bg2"/>
                </a:gs>
              </a:gsLst>
              <a:lin ang="0" scaled="1"/>
              <a:tileRect/>
            </a:gradFill>
            <a:ln w="9525">
              <a:noFill/>
            </a:ln>
          </p:spPr>
          <p:txBody>
            <a:bodyPr/>
            <a:p>
              <a:endParaRPr lang="en-US"/>
            </a:p>
          </p:txBody>
        </p:sp>
      </p:grpSp>
      <p:sp>
        <p:nvSpPr>
          <p:cNvPr id="6174" name="Title 6173"/>
          <p:cNvSpPr>
            <a:spLocks noGrp="1"/>
          </p:cNvSpPr>
          <p:nvPr>
            <p:ph type="title"/>
          </p:nvPr>
        </p:nvSpPr>
        <p:spPr>
          <a:xfrm>
            <a:off x="685800" y="465138"/>
            <a:ext cx="7772400" cy="1431925"/>
          </a:xfrm>
          <a:prstGeom prst="rect">
            <a:avLst/>
          </a:prstGeom>
          <a:noFill/>
          <a:ln w="9525">
            <a:noFill/>
          </a:ln>
        </p:spPr>
        <p:txBody>
          <a:bodyPr anchor="ctr">
            <a:spAutoFit/>
          </a:bodyPr>
          <a:p>
            <a:pPr lvl="0"/>
            <a:r>
              <a:rPr dirty="0"/>
              <a:t>Click to edit Master title style</a:t>
            </a:r>
            <a:endParaRPr dirty="0"/>
          </a:p>
        </p:txBody>
      </p:sp>
      <p:sp>
        <p:nvSpPr>
          <p:cNvPr id="6175" name="Text Placeholder 6174"/>
          <p:cNvSpPr>
            <a:spLocks noGrp="1"/>
          </p:cNvSpPr>
          <p:nvPr>
            <p:ph type="body" idx="1"/>
          </p:nvPr>
        </p:nvSpPr>
        <p:spPr>
          <a:xfrm>
            <a:off x="685800" y="1981200"/>
            <a:ext cx="7772400" cy="4114800"/>
          </a:xfrm>
          <a:prstGeom prst="rect">
            <a:avLst/>
          </a:prstGeom>
          <a:noFill/>
          <a:ln w="9525">
            <a:noFill/>
          </a:ln>
        </p:spPr>
        <p:txBody>
          <a:bodyPr/>
          <a:p>
            <a:pPr lvl="0"/>
            <a:r>
              <a:rPr dirty="0"/>
              <a:t>Click to edit Master text styles</a:t>
            </a:r>
            <a:endParaRPr dirty="0"/>
          </a:p>
          <a:p>
            <a:pPr lvl="1"/>
            <a:r>
              <a:rPr dirty="0"/>
              <a:t>Second level</a:t>
            </a:r>
            <a:endParaRPr dirty="0"/>
          </a:p>
          <a:p>
            <a:pPr lvl="2"/>
            <a:r>
              <a:rPr dirty="0"/>
              <a:t>Third level</a:t>
            </a:r>
            <a:endParaRPr dirty="0"/>
          </a:p>
          <a:p>
            <a:pPr lvl="3"/>
            <a:r>
              <a:rPr dirty="0"/>
              <a:t>Fourth level</a:t>
            </a:r>
            <a:endParaRPr dirty="0"/>
          </a:p>
          <a:p>
            <a:pPr lvl="4"/>
            <a:r>
              <a:rPr dirty="0"/>
              <a:t>Fifth level</a:t>
            </a:r>
            <a:endParaRPr dirty="0"/>
          </a:p>
        </p:txBody>
      </p:sp>
      <p:sp>
        <p:nvSpPr>
          <p:cNvPr id="6176" name="Date Placeholder 6175"/>
          <p:cNvSpPr>
            <a:spLocks noGrp="1"/>
          </p:cNvSpPr>
          <p:nvPr>
            <p:ph type="dt" sz="half" idx="2"/>
          </p:nvPr>
        </p:nvSpPr>
        <p:spPr>
          <a:xfrm>
            <a:off x="712788" y="6313488"/>
            <a:ext cx="1905000" cy="457200"/>
          </a:xfrm>
          <a:prstGeom prst="rect">
            <a:avLst/>
          </a:prstGeom>
          <a:noFill/>
          <a:ln w="9525">
            <a:noFill/>
          </a:ln>
        </p:spPr>
        <p:txBody>
          <a:bodyPr anchor="b"/>
          <a:lstStyle>
            <a:lvl1pPr>
              <a:defRPr sz="1400">
                <a:latin typeface="Arial" panose="020B0604020202020204" pitchFamily="34" charset="0"/>
              </a:defRPr>
            </a:lvl1pPr>
          </a:lstStyle>
          <a:p>
            <a:pPr lvl="0"/>
            <a:endParaRPr lang="en-US" dirty="0"/>
          </a:p>
        </p:txBody>
      </p:sp>
      <p:sp>
        <p:nvSpPr>
          <p:cNvPr id="6177" name="Footer Placeholder 6176"/>
          <p:cNvSpPr>
            <a:spLocks noGrp="1"/>
          </p:cNvSpPr>
          <p:nvPr>
            <p:ph type="ftr" sz="quarter" idx="3"/>
          </p:nvPr>
        </p:nvSpPr>
        <p:spPr>
          <a:xfrm>
            <a:off x="3151188" y="6313488"/>
            <a:ext cx="2895600" cy="457200"/>
          </a:xfrm>
          <a:prstGeom prst="rect">
            <a:avLst/>
          </a:prstGeom>
          <a:noFill/>
          <a:ln w="9525">
            <a:noFill/>
          </a:ln>
        </p:spPr>
        <p:txBody>
          <a:bodyPr anchor="b"/>
          <a:lstStyle>
            <a:lvl1pPr algn="ctr">
              <a:defRPr sz="1400">
                <a:latin typeface="Arial" panose="020B0604020202020204" pitchFamily="34" charset="0"/>
              </a:defRPr>
            </a:lvl1pPr>
          </a:lstStyle>
          <a:p>
            <a:pPr lvl="0"/>
            <a:endParaRPr lang="en-US" dirty="0"/>
          </a:p>
        </p:txBody>
      </p:sp>
      <p:sp>
        <p:nvSpPr>
          <p:cNvPr id="6178" name="Slide Number Placeholder 6177"/>
          <p:cNvSpPr>
            <a:spLocks noGrp="1"/>
          </p:cNvSpPr>
          <p:nvPr>
            <p:ph type="sldNum" sz="quarter" idx="4"/>
          </p:nvPr>
        </p:nvSpPr>
        <p:spPr>
          <a:xfrm>
            <a:off x="6580188" y="6313488"/>
            <a:ext cx="1905000" cy="457200"/>
          </a:xfrm>
          <a:prstGeom prst="rect">
            <a:avLst/>
          </a:prstGeom>
          <a:noFill/>
          <a:ln w="9525">
            <a:noFill/>
          </a:ln>
        </p:spPr>
        <p:txBody>
          <a:bodyPr anchor="b"/>
          <a:lstStyle>
            <a:lvl1pPr algn="r">
              <a:defRPr sz="1400">
                <a:latin typeface="Arial" panose="020B0604020202020204" pitchFamily="34" charset="0"/>
              </a:defRPr>
            </a:lvl1pPr>
          </a:lstStyle>
          <a:p>
            <a:pPr lvl="0"/>
            <a:fld id="{9A0DB2DC-4C9A-4742-B13C-FB6460FD3503}"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p:transition>
  <p:hf sldNum="0"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SzPct val="85000"/>
        <a:buBlip>
          <a:blip r:embed="rId12"/>
        </a:buBlip>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tx2"/>
        </a:buClr>
        <a:buSzPct val="70000"/>
        <a:buFont typeface="Wingdings" panose="05000000000000000000" pitchFamily="2" charset="2"/>
        <a:buChar char="l"/>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Char char="l"/>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1"/>
        </a:buClr>
        <a:buSzPct val="60000"/>
        <a:buFont typeface="Wingdings" panose="05000000000000000000" pitchFamily="2" charset="2"/>
        <a:buChar char="l"/>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Char char="l"/>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Char char="l"/>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Char char="l"/>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Char char="l"/>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accent2"/>
        </a:buClr>
        <a:buSzPct val="60000"/>
        <a:buFont typeface="Wingdings" panose="05000000000000000000" pitchFamily="2" charset="2"/>
        <a:buChar char="l"/>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2pPr>
      <a:lvl3pPr marL="914400" lvl="2"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3pPr>
      <a:lvl4pPr marL="1371600" lvl="3"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4pPr>
      <a:lvl5pPr marL="1828800" lvl="4"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5pPr>
      <a:lvl6pPr marL="2286000" lvl="5"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6pPr>
      <a:lvl7pPr marL="2743200" lvl="6"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7pPr>
      <a:lvl8pPr marL="3200400" lvl="7"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8pPr>
      <a:lvl9pPr marL="3657600" lvl="8" indent="0" algn="l" defTabSz="914400" rtl="0" eaLnBrk="1" fontAlgn="base" latinLnBrk="0" hangingPunct="1">
        <a:lnSpc>
          <a:spcPct val="100000"/>
        </a:lnSpc>
        <a:spcBef>
          <a:spcPct val="0"/>
        </a:spcBef>
        <a:spcAft>
          <a:spcPct val="0"/>
        </a:spcAft>
        <a:buNone/>
        <a:defRPr sz="3200" b="0" i="0" u="none" kern="1200" baseline="0">
          <a:solidFill>
            <a:schemeClr val="tx1"/>
          </a:solidFill>
          <a:latin typeface="Times New Roman" panose="0202060305040502030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1" name="Title 2050"/>
          <p:cNvSpPr>
            <a:spLocks noGrp="1"/>
          </p:cNvSpPr>
          <p:nvPr>
            <p:ph type="title"/>
          </p:nvPr>
        </p:nvSpPr>
        <p:spPr>
          <a:xfrm>
            <a:off x="762000" y="1554163"/>
            <a:ext cx="7696200" cy="1616075"/>
          </a:xfrm>
        </p:spPr>
        <p:txBody>
          <a:bodyPr anchor="ctr">
            <a:spAutoFit/>
          </a:bodyPr>
          <a:p>
            <a:r>
              <a:rPr>
                <a:latin typeface="Times New Roman" panose="02020603050405020304" charset="0"/>
              </a:rPr>
              <a:t>Addiction as Disease</a:t>
            </a:r>
            <a:br>
              <a:rPr>
                <a:latin typeface="Times New Roman" panose="02020603050405020304" charset="0"/>
              </a:rPr>
            </a:br>
            <a:r>
              <a:rPr sz="2800">
                <a:latin typeface="Times New Roman" panose="02020603050405020304" charset="0"/>
              </a:rPr>
              <a:t>Crime and Treatment</a:t>
            </a:r>
            <a:br>
              <a:rPr sz="2800">
                <a:latin typeface="Times New Roman" panose="02020603050405020304" charset="0"/>
              </a:rPr>
            </a:br>
            <a:r>
              <a:rPr sz="2800">
                <a:latin typeface="Times New Roman" panose="02020603050405020304" charset="0"/>
              </a:rPr>
              <a:t>Man as Automaton</a:t>
            </a:r>
            <a:endParaRPr sz="2800">
              <a:latin typeface="Times New Roman" panose="02020603050405020304" charset="0"/>
            </a:endParaRPr>
          </a:p>
        </p:txBody>
      </p:sp>
      <p:sp>
        <p:nvSpPr>
          <p:cNvPr id="2053" name="Text Box 2052"/>
          <p:cNvSpPr txBox="1"/>
          <p:nvPr/>
        </p:nvSpPr>
        <p:spPr>
          <a:xfrm>
            <a:off x="898525" y="3981450"/>
            <a:ext cx="6111875" cy="1187450"/>
          </a:xfrm>
          <a:prstGeom prst="rect">
            <a:avLst/>
          </a:prstGeom>
          <a:noFill/>
          <a:ln w="9525">
            <a:noFill/>
          </a:ln>
        </p:spPr>
        <p:txBody>
          <a:bodyPr>
            <a:spAutoFit/>
          </a:bodyPr>
          <a:p>
            <a:r>
              <a:rPr sz="2400"/>
              <a:t>Neil A Kurtzman, MD</a:t>
            </a:r>
            <a:endParaRPr sz="2400"/>
          </a:p>
          <a:p>
            <a:r>
              <a:rPr sz="2400"/>
              <a:t>Internal Medicine Grand Rounds</a:t>
            </a:r>
            <a:endParaRPr sz="2400"/>
          </a:p>
          <a:p>
            <a:r>
              <a:rPr sz="2400"/>
              <a:t>May 29, 2002</a:t>
            </a:r>
            <a:endParaRPr sz="2400"/>
          </a:p>
        </p:txBody>
      </p:sp>
    </p:spTree>
  </p:cSld>
  <p:clrMapOvr>
    <a:masterClrMapping/>
  </p:clrMapOvr>
  <p:transition>
    <p:spli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Text Placeholder 8194"/>
          <p:cNvSpPr>
            <a:spLocks noGrp="1"/>
          </p:cNvSpPr>
          <p:nvPr>
            <p:ph type="body" idx="1"/>
          </p:nvPr>
        </p:nvSpPr>
        <p:spPr/>
        <p:txBody>
          <a:bodyPr/>
          <a:p>
            <a:pPr>
              <a:buNone/>
            </a:pPr>
            <a:r>
              <a:t>   </a:t>
            </a:r>
            <a:r>
              <a:rPr>
                <a:latin typeface="Times New Roman" panose="02020603050405020304" charset="0"/>
              </a:rPr>
              <a:t>Health is a state of complete physical, mental and social well-being and not merely the absence of disease or infirmity.</a:t>
            </a:r>
            <a:endParaRPr>
              <a:latin typeface="Times New Roman" panose="02020603050405020304" charset="0"/>
            </a:endParaRPr>
          </a:p>
          <a:p>
            <a:pPr>
              <a:buNone/>
            </a:pP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Constitution of the World Health Organization</a:t>
            </a:r>
            <a:endParaRPr>
              <a:latin typeface="Times New Roman" panose="02020603050405020304" charset="0"/>
            </a:endParaRPr>
          </a:p>
        </p:txBody>
      </p:sp>
    </p:spTree>
  </p:cSld>
  <p:clrMapOvr>
    <a:masterClrMapping/>
  </p:clrMapOvr>
  <p:transition>
    <p:spli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Text Placeholder 34818"/>
          <p:cNvSpPr>
            <a:spLocks noGrp="1"/>
          </p:cNvSpPr>
          <p:nvPr>
            <p:ph type="body" idx="1"/>
          </p:nvPr>
        </p:nvSpPr>
        <p:spPr>
          <a:xfrm>
            <a:off x="838200" y="838200"/>
            <a:ext cx="7772400" cy="4114800"/>
          </a:xfrm>
        </p:spPr>
        <p:txBody>
          <a:bodyPr/>
          <a:p>
            <a:pPr>
              <a:buNone/>
            </a:pPr>
            <a:r>
              <a:rPr>
                <a:latin typeface="Times New Roman" panose="02020603050405020304" charset="0"/>
              </a:rPr>
              <a:t>   Disease: Any deviation from or interruption of the normal structure or function of a part, organ, or system of the body as manifested by characteristic symptoms and signs; the etiology, pathology, and prognosis may be known or unknown.</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Dorland’s Medical Dictionary, 29</a:t>
            </a:r>
            <a:r>
              <a:rPr sz="2400" baseline="30000">
                <a:latin typeface="Times New Roman" panose="02020603050405020304" charset="0"/>
              </a:rPr>
              <a:t>th</a:t>
            </a:r>
            <a:r>
              <a:rPr sz="2400">
                <a:latin typeface="Times New Roman" panose="02020603050405020304" charset="0"/>
              </a:rPr>
              <a:t> edition</a:t>
            </a:r>
            <a:endParaRPr>
              <a:latin typeface="Times New Roman" panose="02020603050405020304" charset="0"/>
            </a:endParaRPr>
          </a:p>
        </p:txBody>
      </p:sp>
    </p:spTree>
  </p:cSld>
  <p:clrMapOvr>
    <a:masterClrMapping/>
  </p:clrMapOvr>
  <p:transition>
    <p:spli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Text Placeholder 35842"/>
          <p:cNvSpPr>
            <a:spLocks noGrp="1"/>
          </p:cNvSpPr>
          <p:nvPr>
            <p:ph type="body" idx="1"/>
          </p:nvPr>
        </p:nvSpPr>
        <p:spPr>
          <a:xfrm>
            <a:off x="762000" y="990600"/>
            <a:ext cx="7772400" cy="4114800"/>
          </a:xfrm>
        </p:spPr>
        <p:txBody>
          <a:bodyPr/>
          <a:p>
            <a:pPr>
              <a:lnSpc>
                <a:spcPct val="90000"/>
              </a:lnSpc>
            </a:pPr>
            <a:r>
              <a:rPr>
                <a:latin typeface="Times New Roman" panose="02020603050405020304" charset="0"/>
              </a:rPr>
              <a:t>Is it any wonder we’re confused with definitions like these?</a:t>
            </a:r>
            <a:endParaRPr>
              <a:latin typeface="Times New Roman" panose="02020603050405020304" charset="0"/>
            </a:endParaRPr>
          </a:p>
          <a:p>
            <a:pPr>
              <a:lnSpc>
                <a:spcPct val="90000"/>
              </a:lnSpc>
            </a:pPr>
            <a:r>
              <a:rPr>
                <a:latin typeface="Times New Roman" panose="02020603050405020304" charset="0"/>
              </a:rPr>
              <a:t>Notice that “</a:t>
            </a:r>
            <a:r>
              <a:rPr i="1">
                <a:latin typeface="Times New Roman" panose="02020603050405020304" charset="0"/>
              </a:rPr>
              <a:t>Disease</a:t>
            </a:r>
            <a:r>
              <a:rPr>
                <a:latin typeface="Times New Roman" panose="02020603050405020304" charset="0"/>
              </a:rPr>
              <a:t>” says nothing about the “deviation” being harmful</a:t>
            </a:r>
            <a:endParaRPr>
              <a:latin typeface="Times New Roman" panose="02020603050405020304" charset="0"/>
            </a:endParaRPr>
          </a:p>
          <a:p>
            <a:pPr>
              <a:lnSpc>
                <a:spcPct val="90000"/>
              </a:lnSpc>
            </a:pPr>
            <a:r>
              <a:rPr>
                <a:latin typeface="Times New Roman" panose="02020603050405020304" charset="0"/>
              </a:rPr>
              <a:t>Homosexuality is a disease according to the above definition</a:t>
            </a:r>
            <a:endParaRPr>
              <a:latin typeface="Times New Roman" panose="02020603050405020304" charset="0"/>
            </a:endParaRPr>
          </a:p>
          <a:p>
            <a:pPr>
              <a:lnSpc>
                <a:spcPct val="90000"/>
              </a:lnSpc>
            </a:pPr>
            <a:r>
              <a:rPr>
                <a:latin typeface="Times New Roman" panose="02020603050405020304" charset="0"/>
              </a:rPr>
              <a:t>So is doing great mathematics to the exclusion of everything else, eg Ramanujan</a:t>
            </a:r>
            <a:endParaRPr>
              <a:latin typeface="Times New Roman" panose="02020603050405020304" charset="0"/>
            </a:endParaRPr>
          </a:p>
        </p:txBody>
      </p:sp>
    </p:spTree>
  </p:cSld>
  <p:clrMapOvr>
    <a:masterClrMapping/>
  </p:clrMapOvr>
  <p:transition>
    <p:spli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9" name="Text Placeholder 60418"/>
          <p:cNvSpPr>
            <a:spLocks noGrp="1"/>
          </p:cNvSpPr>
          <p:nvPr>
            <p:ph type="body" idx="1"/>
          </p:nvPr>
        </p:nvSpPr>
        <p:spPr>
          <a:xfrm>
            <a:off x="685800" y="1371600"/>
            <a:ext cx="7772400" cy="4114800"/>
          </a:xfrm>
        </p:spPr>
        <p:txBody>
          <a:bodyPr/>
          <a:p>
            <a:pPr>
              <a:buNone/>
            </a:pPr>
            <a:r>
              <a:rPr>
                <a:latin typeface="Times New Roman" panose="02020603050405020304" charset="0"/>
              </a:rPr>
              <a:t>   Disease is a state that places individuals at increased risk of adverse consequences.</a:t>
            </a:r>
            <a:endParaRPr>
              <a:latin typeface="Times New Roman" panose="02020603050405020304" charset="0"/>
            </a:endParaRPr>
          </a:p>
          <a:p>
            <a:pPr>
              <a:buNone/>
            </a:pPr>
            <a:r>
              <a:rPr sz="2400">
                <a:latin typeface="Times New Roman" panose="02020603050405020304" charset="0"/>
              </a:rPr>
              <a:t>    Temple et al, Science 293:807, 2001</a:t>
            </a:r>
            <a:endParaRPr sz="2400">
              <a:latin typeface="Times New Roman" panose="02020603050405020304" charset="0"/>
            </a:endParaRPr>
          </a:p>
          <a:p>
            <a:pPr>
              <a:buNone/>
            </a:pPr>
            <a:endParaRPr sz="2400">
              <a:latin typeface="Times New Roman" panose="02020603050405020304" charset="0"/>
            </a:endParaRPr>
          </a:p>
          <a:p>
            <a:pPr>
              <a:buNone/>
            </a:pPr>
            <a:r>
              <a:rPr sz="2400">
                <a:latin typeface="Times New Roman" panose="02020603050405020304" charset="0"/>
              </a:rPr>
              <a:t>   </a:t>
            </a:r>
            <a:r>
              <a:rPr>
                <a:latin typeface="Times New Roman" panose="02020603050405020304" charset="0"/>
              </a:rPr>
              <a:t>This definition includes not wearing your seat belt, joining the SEALs, and walking in the wrong part of town.</a:t>
            </a:r>
            <a:endParaRPr sz="2400">
              <a:latin typeface="Times New Roman" panose="02020603050405020304" charset="0"/>
            </a:endParaRPr>
          </a:p>
        </p:txBody>
      </p:sp>
    </p:spTree>
  </p:cSld>
  <p:clrMapOvr>
    <a:masterClrMapping/>
  </p:clrMapOvr>
  <p:transition>
    <p:spli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7" name="Text Placeholder 36866"/>
          <p:cNvSpPr>
            <a:spLocks noGrp="1"/>
          </p:cNvSpPr>
          <p:nvPr>
            <p:ph type="body" idx="1"/>
          </p:nvPr>
        </p:nvSpPr>
        <p:spPr>
          <a:xfrm>
            <a:off x="609600" y="1219200"/>
            <a:ext cx="7772400" cy="4114800"/>
          </a:xfrm>
        </p:spPr>
        <p:txBody>
          <a:bodyPr/>
          <a:p>
            <a:r>
              <a:rPr sz="2800">
                <a:latin typeface="Times New Roman" panose="02020603050405020304" charset="0"/>
              </a:rPr>
              <a:t>A disease has an exclusive pathogenesis; DM is </a:t>
            </a:r>
            <a:r>
              <a:rPr sz="2800" b="1" i="1">
                <a:latin typeface="Times New Roman" panose="02020603050405020304" charset="0"/>
              </a:rPr>
              <a:t>always</a:t>
            </a:r>
            <a:r>
              <a:rPr sz="2800">
                <a:latin typeface="Times New Roman" panose="02020603050405020304" charset="0"/>
              </a:rPr>
              <a:t> due to an absolute or relative deficiency of insulin</a:t>
            </a:r>
            <a:endParaRPr sz="2800">
              <a:latin typeface="Times New Roman" panose="02020603050405020304" charset="0"/>
            </a:endParaRPr>
          </a:p>
          <a:p>
            <a:r>
              <a:rPr sz="2800">
                <a:latin typeface="Times New Roman" panose="02020603050405020304" charset="0"/>
              </a:rPr>
              <a:t>It has the potential for harm</a:t>
            </a:r>
            <a:endParaRPr sz="2800">
              <a:latin typeface="Times New Roman" panose="02020603050405020304" charset="0"/>
            </a:endParaRPr>
          </a:p>
          <a:p>
            <a:r>
              <a:rPr sz="2800">
                <a:latin typeface="Times New Roman" panose="02020603050405020304" charset="0"/>
              </a:rPr>
              <a:t>It is never voluntary, though voluntary acts may cause disease.  The voluntary act itself is not the disease</a:t>
            </a:r>
            <a:endParaRPr sz="2800">
              <a:latin typeface="Times New Roman" panose="02020603050405020304" charset="0"/>
            </a:endParaRPr>
          </a:p>
          <a:p>
            <a:r>
              <a:rPr sz="2800">
                <a:latin typeface="Times New Roman" panose="02020603050405020304" charset="0"/>
              </a:rPr>
              <a:t>All acts are voluntary until proven otherwise</a:t>
            </a:r>
            <a:endParaRPr sz="2800" b="1" i="1">
              <a:latin typeface="Times New Roman" panose="02020603050405020304" charset="0"/>
            </a:endParaRPr>
          </a:p>
        </p:txBody>
      </p:sp>
    </p:spTree>
  </p:cSld>
  <p:clrMapOvr>
    <a:masterClrMapping/>
  </p:clrMapOvr>
  <p:transition>
    <p:spli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5" name="Text Placeholder 3074"/>
          <p:cNvSpPr>
            <a:spLocks noGrp="1"/>
          </p:cNvSpPr>
          <p:nvPr>
            <p:ph type="body" idx="1"/>
          </p:nvPr>
        </p:nvSpPr>
        <p:spPr>
          <a:xfrm>
            <a:off x="609600" y="1066800"/>
            <a:ext cx="7772400" cy="4114800"/>
          </a:xfrm>
        </p:spPr>
        <p:txBody>
          <a:bodyPr/>
          <a:p>
            <a:r>
              <a:rPr>
                <a:latin typeface="Times New Roman" panose="02020603050405020304" charset="0"/>
              </a:rPr>
              <a:t>Humans are held to be responsible for their acts</a:t>
            </a:r>
            <a:endParaRPr>
              <a:latin typeface="Times New Roman" panose="02020603050405020304" charset="0"/>
            </a:endParaRPr>
          </a:p>
          <a:p>
            <a:r>
              <a:rPr>
                <a:latin typeface="Times New Roman" panose="02020603050405020304" charset="0"/>
              </a:rPr>
              <a:t>Mental illness absolves the patient of responsibility for his acts</a:t>
            </a:r>
            <a:endParaRPr>
              <a:latin typeface="Times New Roman" panose="02020603050405020304" charset="0"/>
            </a:endParaRPr>
          </a:p>
          <a:p>
            <a:r>
              <a:rPr>
                <a:latin typeface="Times New Roman" panose="02020603050405020304" charset="0"/>
              </a:rPr>
              <a:t>Mental disease differs from all other illnesses because of volition</a:t>
            </a:r>
            <a:endParaRPr>
              <a:latin typeface="Times New Roman" panose="02020603050405020304" charset="0"/>
            </a:endParaRPr>
          </a:p>
        </p:txBody>
      </p:sp>
    </p:spTree>
  </p:cSld>
  <p:clrMapOvr>
    <a:masterClrMapping/>
  </p:clrMapOvr>
  <p:transition>
    <p:spli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1" name="Text Placeholder 94210"/>
          <p:cNvSpPr>
            <a:spLocks noGrp="1"/>
          </p:cNvSpPr>
          <p:nvPr>
            <p:ph type="body" idx="1"/>
          </p:nvPr>
        </p:nvSpPr>
        <p:spPr>
          <a:xfrm>
            <a:off x="609600" y="1066800"/>
            <a:ext cx="7772400" cy="4114800"/>
          </a:xfrm>
        </p:spPr>
        <p:txBody>
          <a:bodyPr/>
          <a:p>
            <a:pPr>
              <a:buNone/>
            </a:pPr>
            <a:r>
              <a:rPr>
                <a:latin typeface="Times New Roman" panose="02020603050405020304" charset="0"/>
              </a:rPr>
              <a:t>   The influence of scientific patterns of thought on our general outlook has become extremely pervasive; and the overwhelming majority is today uncritically in thrall to more or less crude forms of scientism.</a:t>
            </a:r>
            <a:endParaRPr>
              <a:latin typeface="Times New Roman" panose="02020603050405020304" charset="0"/>
            </a:endParaRPr>
          </a:p>
          <a:p>
            <a:pPr>
              <a:buNone/>
            </a:pPr>
          </a:p>
        </p:txBody>
      </p:sp>
      <p:sp>
        <p:nvSpPr>
          <p:cNvPr id="94213" name="Text Box 94212"/>
          <p:cNvSpPr txBox="1"/>
          <p:nvPr/>
        </p:nvSpPr>
        <p:spPr>
          <a:xfrm>
            <a:off x="990600" y="3810000"/>
            <a:ext cx="6683375" cy="822325"/>
          </a:xfrm>
          <a:prstGeom prst="rect">
            <a:avLst/>
          </a:prstGeom>
          <a:noFill/>
          <a:ln w="9525">
            <a:noFill/>
          </a:ln>
        </p:spPr>
        <p:txBody>
          <a:bodyPr>
            <a:spAutoFit/>
          </a:bodyPr>
          <a:p>
            <a:pPr>
              <a:spcBef>
                <a:spcPct val="50000"/>
              </a:spcBef>
            </a:pPr>
            <a:r>
              <a:rPr sz="2400"/>
              <a:t>Roger Hausheer, Introduction to Isaiah Berlin, </a:t>
            </a:r>
            <a:r>
              <a:rPr sz="2400" i="1"/>
              <a:t>The Proper Study of Mankind</a:t>
            </a:r>
            <a:r>
              <a:rPr sz="2400"/>
              <a:t>, 1997</a:t>
            </a:r>
            <a:endParaRPr sz="2400" i="1"/>
          </a:p>
        </p:txBody>
      </p:sp>
    </p:spTree>
  </p:cSld>
  <p:clrMapOvr>
    <a:masterClrMapping/>
  </p:clrMapOvr>
  <p:transition>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Text Box 96257"/>
          <p:cNvSpPr txBox="1"/>
          <p:nvPr/>
        </p:nvSpPr>
        <p:spPr>
          <a:xfrm>
            <a:off x="685800" y="1219200"/>
            <a:ext cx="7102475" cy="3868738"/>
          </a:xfrm>
          <a:prstGeom prst="rect">
            <a:avLst/>
          </a:prstGeom>
          <a:noFill/>
          <a:ln w="9525">
            <a:noFill/>
          </a:ln>
        </p:spPr>
        <p:txBody>
          <a:bodyPr>
            <a:spAutoFit/>
          </a:bodyPr>
          <a:p>
            <a:r>
              <a:t>Suppose I am an alcoholic, a slave to the bottle. Would I not wish to renounce part of my liberty that enslaves me to the bottle. (W)hat are we to do with the majority of mankind who are unable to master their sinful passions?</a:t>
            </a:r>
          </a:p>
          <a:p/>
          <a:p>
            <a:r>
              <a:rPr sz="2400"/>
              <a:t>-more-</a:t>
            </a:r>
            <a:endParaRPr sz="2400"/>
          </a:p>
        </p:txBody>
      </p:sp>
    </p:spTree>
  </p:cSld>
  <p:clrMapOvr>
    <a:masterClrMapping/>
  </p:clrMapOvr>
  <p:transition>
    <p:spli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Text Box 98305"/>
          <p:cNvSpPr txBox="1"/>
          <p:nvPr/>
        </p:nvSpPr>
        <p:spPr>
          <a:xfrm>
            <a:off x="609600" y="1066800"/>
            <a:ext cx="8305800" cy="4173538"/>
          </a:xfrm>
          <a:prstGeom prst="rect">
            <a:avLst/>
          </a:prstGeom>
          <a:noFill/>
          <a:ln w="9525">
            <a:noFill/>
          </a:ln>
        </p:spPr>
        <p:txBody>
          <a:bodyPr>
            <a:spAutoFit/>
          </a:bodyPr>
          <a:p>
            <a:pPr>
              <a:spcBef>
                <a:spcPct val="50000"/>
              </a:spcBef>
            </a:pPr>
            <a:r>
              <a:t>Here, says Berlin, the real horror of a purely rational view of life unfolds. For if it can be shown that there is only one correct view of life, people who fail to follow it must be forced to do so.</a:t>
            </a:r>
          </a:p>
          <a:p>
            <a:pPr>
              <a:spcBef>
                <a:spcPct val="50000"/>
              </a:spcBef>
            </a:pPr>
            <a:r>
              <a:rPr sz="2400"/>
              <a:t>Noel Annan, Foreword to Isaiah Berlin, </a:t>
            </a:r>
            <a:r>
              <a:rPr sz="2400" i="1"/>
              <a:t>The Proper Study of Mankind</a:t>
            </a:r>
            <a:r>
              <a:rPr sz="2400"/>
              <a:t>, 1997</a:t>
            </a:r>
            <a:endParaRPr sz="2400"/>
          </a:p>
          <a:p>
            <a:pPr>
              <a:spcBef>
                <a:spcPct val="50000"/>
              </a:spcBef>
            </a:pPr>
          </a:p>
        </p:txBody>
      </p:sp>
    </p:spTree>
  </p:cSld>
  <p:clrMapOvr>
    <a:masterClrMapping/>
  </p:clrMapOvr>
  <p:transition>
    <p:spli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Text Box 99329"/>
          <p:cNvSpPr txBox="1"/>
          <p:nvPr/>
        </p:nvSpPr>
        <p:spPr>
          <a:xfrm>
            <a:off x="762000" y="533400"/>
            <a:ext cx="7391400" cy="4538663"/>
          </a:xfrm>
          <a:prstGeom prst="rect">
            <a:avLst/>
          </a:prstGeom>
          <a:noFill/>
          <a:ln w="9525">
            <a:noFill/>
          </a:ln>
        </p:spPr>
        <p:txBody>
          <a:bodyPr>
            <a:spAutoFit/>
          </a:bodyPr>
          <a:p>
            <a:pPr>
              <a:spcBef>
                <a:spcPct val="50000"/>
              </a:spcBef>
            </a:pPr>
            <a:r>
              <a:t>Negative liberty: The freedom to act without outside interference.  “It (is) easy for me to conceive of myself as coercing others for their own sake….  Once I take this view I am in a position to ignore the actual wishes of men or societies, to bully, oppress, torture them in the name, and on behalf of their ‘real’ selves.”</a:t>
            </a:r>
          </a:p>
          <a:p>
            <a:pPr>
              <a:spcBef>
                <a:spcPct val="50000"/>
              </a:spcBef>
            </a:pPr>
            <a:r>
              <a:rPr sz="2400"/>
              <a:t>Berlin, </a:t>
            </a:r>
            <a:r>
              <a:rPr sz="2400" i="1"/>
              <a:t>Two Concepts of Liberty</a:t>
            </a:r>
            <a:r>
              <a:rPr sz="2400"/>
              <a:t>, 1958</a:t>
            </a:r>
            <a:endParaRPr sz="2400"/>
          </a:p>
        </p:txBody>
      </p:sp>
    </p:spTree>
  </p:cSld>
  <p:clrMapOvr>
    <a:masterClrMapping/>
  </p:clrMapOvr>
  <p:transition>
    <p:spli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Text Box 100353"/>
          <p:cNvSpPr txBox="1"/>
          <p:nvPr/>
        </p:nvSpPr>
        <p:spPr>
          <a:xfrm>
            <a:off x="685800" y="990600"/>
            <a:ext cx="7543800" cy="3563938"/>
          </a:xfrm>
          <a:prstGeom prst="rect">
            <a:avLst/>
          </a:prstGeom>
          <a:noFill/>
          <a:ln w="9525">
            <a:noFill/>
          </a:ln>
        </p:spPr>
        <p:txBody>
          <a:bodyPr>
            <a:spAutoFit/>
          </a:bodyPr>
          <a:p>
            <a:pPr>
              <a:spcBef>
                <a:spcPct val="50000"/>
              </a:spcBef>
            </a:pPr>
            <a:r>
              <a:t>Liberty is the absence of coercion. “Coercion, however, cannot altogether be avoided because the only way to prevent it is by the threat of coercion.  Free society has met this problem by conferring the monopoly of coercion on the state.”</a:t>
            </a:r>
          </a:p>
          <a:p>
            <a:pPr>
              <a:spcBef>
                <a:spcPct val="50000"/>
              </a:spcBef>
            </a:pPr>
            <a:r>
              <a:rPr sz="2400"/>
              <a:t>Hayek, </a:t>
            </a:r>
            <a:r>
              <a:rPr sz="2400" i="1"/>
              <a:t>The Constitution of Liberty</a:t>
            </a:r>
            <a:r>
              <a:rPr sz="2400"/>
              <a:t>, 1960, p 21</a:t>
            </a:r>
            <a:endParaRPr sz="2400"/>
          </a:p>
        </p:txBody>
      </p:sp>
    </p:spTree>
  </p:cSld>
  <p:clrMapOvr>
    <a:masterClrMapping/>
  </p:clrMapOvr>
  <p:transition>
    <p:spli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Text Box 101377"/>
          <p:cNvSpPr txBox="1"/>
          <p:nvPr/>
        </p:nvSpPr>
        <p:spPr>
          <a:xfrm>
            <a:off x="533400" y="1066800"/>
            <a:ext cx="7696200" cy="3563938"/>
          </a:xfrm>
          <a:prstGeom prst="rect">
            <a:avLst/>
          </a:prstGeom>
          <a:noFill/>
          <a:ln w="9525">
            <a:noFill/>
          </a:ln>
        </p:spPr>
        <p:txBody>
          <a:bodyPr>
            <a:spAutoFit/>
          </a:bodyPr>
          <a:p>
            <a:pPr>
              <a:spcBef>
                <a:spcPct val="50000"/>
              </a:spcBef>
            </a:pPr>
            <a:r>
              <a:t>Liberty and responsibility are inseparable…. It (responsibility) often evokes the outright hostility of men who have been taught that it is nothing but circumstances over which they have no control that has determined their position in life or even their actions.</a:t>
            </a:r>
          </a:p>
          <a:p>
            <a:pPr>
              <a:spcBef>
                <a:spcPct val="50000"/>
              </a:spcBef>
            </a:pPr>
            <a:r>
              <a:rPr sz="2400"/>
              <a:t>Hayek, p 72</a:t>
            </a:r>
            <a:endParaRPr sz="2400"/>
          </a:p>
        </p:txBody>
      </p:sp>
    </p:spTree>
  </p:cSld>
  <p:clrMapOvr>
    <a:masterClrMapping/>
  </p:clrMapOvr>
  <p:transition>
    <p:spli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Text Placeholder 10242"/>
          <p:cNvSpPr>
            <a:spLocks noGrp="1"/>
          </p:cNvSpPr>
          <p:nvPr>
            <p:ph type="body" idx="1"/>
          </p:nvPr>
        </p:nvSpPr>
        <p:spPr>
          <a:xfrm>
            <a:off x="685800" y="1066800"/>
            <a:ext cx="7772400" cy="4114800"/>
          </a:xfrm>
        </p:spPr>
        <p:txBody>
          <a:bodyPr/>
          <a:p>
            <a:pPr>
              <a:buNone/>
            </a:pPr>
            <a:r>
              <a:rPr>
                <a:latin typeface="Times New Roman" panose="02020603050405020304" charset="0"/>
              </a:rPr>
              <a:t>   It is doubtful that democracy could survive in a society organized on the principle of therapy rather than judgement, error rather than sin.  If men are free and equal, they must be judged rather than hospitalized.</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FD Wormuth </a:t>
            </a:r>
            <a:r>
              <a:rPr sz="2400" i="1">
                <a:latin typeface="Times New Roman" panose="02020603050405020304" charset="0"/>
              </a:rPr>
              <a:t>The Origins of Modern Constitutionalism</a:t>
            </a:r>
            <a:r>
              <a:rPr sz="2400">
                <a:latin typeface="Times New Roman" panose="02020603050405020304" charset="0"/>
              </a:rPr>
              <a:t>, 1949</a:t>
            </a:r>
            <a:endParaRPr sz="2400">
              <a:latin typeface="Times New Roman" panose="02020603050405020304" charset="0"/>
            </a:endParaRPr>
          </a:p>
        </p:txBody>
      </p:sp>
    </p:spTree>
  </p:cSld>
  <p:clrMapOvr>
    <a:masterClrMapping/>
  </p:clrMapOvr>
  <p:transition>
    <p:spli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Title 26625"/>
          <p:cNvSpPr>
            <a:spLocks noGrp="1"/>
          </p:cNvSpPr>
          <p:nvPr>
            <p:ph type="title"/>
          </p:nvPr>
        </p:nvSpPr>
        <p:spPr>
          <a:xfrm>
            <a:off x="762000" y="2286000"/>
            <a:ext cx="7772400" cy="762000"/>
          </a:xfrm>
        </p:spPr>
        <p:txBody>
          <a:bodyPr anchor="ctr">
            <a:spAutoFit/>
          </a:bodyPr>
          <a:p>
            <a:r>
              <a:rPr>
                <a:latin typeface="Times New Roman" panose="02020603050405020304" charset="0"/>
              </a:rPr>
              <a:t>Faith-Based Biology</a:t>
            </a:r>
            <a:endParaRPr>
              <a:latin typeface="Times New Roman" panose="02020603050405020304" charset="0"/>
            </a:endParaRPr>
          </a:p>
        </p:txBody>
      </p:sp>
    </p:spTree>
  </p:cSld>
  <p:clrMapOvr>
    <a:masterClrMapping/>
  </p:clrMapOvr>
  <p:transition>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Text Box 103425"/>
          <p:cNvSpPr txBox="1"/>
          <p:nvPr/>
        </p:nvSpPr>
        <p:spPr>
          <a:xfrm>
            <a:off x="762000" y="914400"/>
            <a:ext cx="7620000" cy="579438"/>
          </a:xfrm>
          <a:prstGeom prst="rect">
            <a:avLst/>
          </a:prstGeom>
          <a:noFill/>
          <a:ln w="9525">
            <a:noFill/>
          </a:ln>
        </p:spPr>
        <p:txBody>
          <a:bodyPr>
            <a:spAutoFit/>
          </a:bodyPr>
          <a:p>
            <a:pPr>
              <a:spcBef>
                <a:spcPct val="50000"/>
              </a:spcBef>
            </a:pPr>
            <a:endParaRPr dirty="0"/>
          </a:p>
        </p:txBody>
      </p:sp>
      <p:sp>
        <p:nvSpPr>
          <p:cNvPr id="103427" name="Text Box 103426"/>
          <p:cNvSpPr txBox="1"/>
          <p:nvPr/>
        </p:nvSpPr>
        <p:spPr>
          <a:xfrm>
            <a:off x="609600" y="1066800"/>
            <a:ext cx="8077200" cy="3868738"/>
          </a:xfrm>
          <a:prstGeom prst="rect">
            <a:avLst/>
          </a:prstGeom>
          <a:noFill/>
          <a:ln w="9525">
            <a:noFill/>
          </a:ln>
        </p:spPr>
        <p:txBody>
          <a:bodyPr>
            <a:spAutoFit/>
          </a:bodyPr>
          <a:p>
            <a:pPr>
              <a:spcBef>
                <a:spcPct val="50000"/>
              </a:spcBef>
            </a:pPr>
            <a:r>
              <a:t>At present there is no reliable evidence from large randomised trials to support screening mammography programmes.</a:t>
            </a:r>
          </a:p>
          <a:p>
            <a:pPr>
              <a:spcBef>
                <a:spcPct val="50000"/>
              </a:spcBef>
            </a:pPr>
            <a:r>
              <a:rPr sz="2400"/>
              <a:t>Richard Horton, The Lancet 358:1284, 2001</a:t>
            </a:r>
            <a:endParaRPr sz="2400"/>
          </a:p>
          <a:p>
            <a:pPr>
              <a:spcBef>
                <a:spcPct val="50000"/>
              </a:spcBef>
            </a:pPr>
            <a:r>
              <a:t>There is no reliable evidence that screening for breast cancer reduces mortality.</a:t>
            </a:r>
          </a:p>
          <a:p>
            <a:pPr>
              <a:spcBef>
                <a:spcPct val="50000"/>
              </a:spcBef>
            </a:pPr>
            <a:r>
              <a:rPr sz="2400"/>
              <a:t>Gotzche and Olsen, Lancet 355:129, 2000</a:t>
            </a:r>
            <a:endParaRPr sz="2400"/>
          </a:p>
        </p:txBody>
      </p:sp>
    </p:spTree>
  </p:cSld>
  <p:clrMapOvr>
    <a:masterClrMapping/>
  </p:clrMapOvr>
  <p:transition>
    <p:spli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Text Box 104449"/>
          <p:cNvSpPr txBox="1"/>
          <p:nvPr/>
        </p:nvSpPr>
        <p:spPr>
          <a:xfrm>
            <a:off x="838200" y="762000"/>
            <a:ext cx="7543800" cy="4051300"/>
          </a:xfrm>
          <a:prstGeom prst="rect">
            <a:avLst/>
          </a:prstGeom>
          <a:noFill/>
          <a:ln w="9525">
            <a:noFill/>
          </a:ln>
        </p:spPr>
        <p:txBody>
          <a:bodyPr>
            <a:spAutoFit/>
          </a:bodyPr>
          <a:p>
            <a:pPr>
              <a:spcBef>
                <a:spcPct val="50000"/>
              </a:spcBef>
            </a:pPr>
            <a:r>
              <a:t>In medicine we never abandon a futile treatment until an effective one appears.  Thus, I’m convinced we will persist in our costly and ineffective diagnostic and therapeutic campaign against breast cancer until someone comes up with something that really works.</a:t>
            </a:r>
          </a:p>
          <a:p>
            <a:pPr>
              <a:spcBef>
                <a:spcPct val="50000"/>
              </a:spcBef>
            </a:pPr>
            <a:r>
              <a:rPr sz="2400"/>
              <a:t>-more-</a:t>
            </a:r>
            <a:endParaRPr sz="2400"/>
          </a:p>
        </p:txBody>
      </p:sp>
    </p:spTree>
  </p:cSld>
  <p:clrMapOvr>
    <a:masterClrMapping/>
  </p:clrMapOvr>
  <p:transition>
    <p:spli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Text Box 105473"/>
          <p:cNvSpPr txBox="1"/>
          <p:nvPr/>
        </p:nvSpPr>
        <p:spPr>
          <a:xfrm>
            <a:off x="990600" y="1066800"/>
            <a:ext cx="7315200" cy="4051300"/>
          </a:xfrm>
          <a:prstGeom prst="rect">
            <a:avLst/>
          </a:prstGeom>
          <a:noFill/>
          <a:ln w="9525">
            <a:noFill/>
          </a:ln>
        </p:spPr>
        <p:txBody>
          <a:bodyPr>
            <a:spAutoFit/>
          </a:bodyPr>
          <a:p>
            <a:pPr>
              <a:spcBef>
                <a:spcPct val="50000"/>
              </a:spcBef>
            </a:pPr>
            <a:r>
              <a:t>Then everyone will admit that what we are now doing never worked and will wonder how we could have persisted for so long when it so obviously was a failure. In the meanwhile, the expenditure of emotional energy will exact a greater price than dollars spent for no discernible end.</a:t>
            </a:r>
          </a:p>
          <a:p>
            <a:pPr>
              <a:spcBef>
                <a:spcPct val="50000"/>
              </a:spcBef>
            </a:pPr>
            <a:r>
              <a:rPr sz="2400"/>
              <a:t>Kurtzman, Am J Kidney Dis 35:327, 2000</a:t>
            </a:r>
            <a:endParaRPr sz="2400"/>
          </a:p>
        </p:txBody>
      </p:sp>
    </p:spTree>
  </p:cSld>
  <p:clrMapOvr>
    <a:masterClrMapping/>
  </p:clrMapOvr>
  <p:transition>
    <p:spli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Text Placeholder 115713"/>
          <p:cNvSpPr>
            <a:spLocks noGrp="1"/>
          </p:cNvSpPr>
          <p:nvPr>
            <p:ph type="body"/>
          </p:nvPr>
        </p:nvSpPr>
        <p:spPr>
          <a:xfrm>
            <a:off x="685800" y="1600200"/>
            <a:ext cx="7772400" cy="4114800"/>
          </a:xfrm>
        </p:spPr>
        <p:txBody>
          <a:bodyPr/>
          <a:p>
            <a:pPr>
              <a:buNone/>
            </a:pPr>
            <a:r>
              <a:rPr>
                <a:latin typeface="Times New Roman" panose="02020603050405020304" charset="0"/>
              </a:rPr>
              <a:t>   Opium alone stands the test of experience as a remedy capable of limiting the progress of the disease (Diabetes Mellitus).</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Osler, </a:t>
            </a:r>
            <a:r>
              <a:rPr sz="2400" i="1">
                <a:latin typeface="Times New Roman" panose="02020603050405020304" charset="0"/>
              </a:rPr>
              <a:t>The Principles and Practice of Medicine</a:t>
            </a:r>
            <a:r>
              <a:rPr sz="2400">
                <a:latin typeface="Times New Roman" panose="02020603050405020304" charset="0"/>
              </a:rPr>
              <a:t>, 1892, p 304</a:t>
            </a:r>
            <a:endParaRPr sz="2400">
              <a:latin typeface="Times New Roman" panose="02020603050405020304" charset="0"/>
            </a:endParaRPr>
          </a:p>
          <a:p>
            <a:pPr>
              <a:buNone/>
            </a:pPr>
          </a:p>
        </p:txBody>
      </p:sp>
    </p:spTree>
  </p:cSld>
  <p:clrMapOvr>
    <a:masterClrMapping/>
  </p:clrMapOvr>
  <p:transition>
    <p:spli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Text Box 117761"/>
          <p:cNvSpPr txBox="1"/>
          <p:nvPr/>
        </p:nvSpPr>
        <p:spPr>
          <a:xfrm>
            <a:off x="1143000" y="1905000"/>
            <a:ext cx="7086600" cy="1798638"/>
          </a:xfrm>
          <a:prstGeom prst="rect">
            <a:avLst/>
          </a:prstGeom>
          <a:noFill/>
          <a:ln w="9525">
            <a:noFill/>
          </a:ln>
        </p:spPr>
        <p:txBody>
          <a:bodyPr>
            <a:spAutoFit/>
          </a:bodyPr>
          <a:p>
            <a:pPr>
              <a:spcBef>
                <a:spcPct val="50000"/>
              </a:spcBef>
              <a:buChar char="•"/>
            </a:pPr>
            <a:r>
              <a:t> Medicine is not a science</a:t>
            </a:r>
          </a:p>
          <a:p>
            <a:pPr>
              <a:spcBef>
                <a:spcPct val="50000"/>
              </a:spcBef>
              <a:buChar char="•"/>
            </a:pPr>
            <a:r>
              <a:t> The therapeutic imperative overwhelms everything, including </a:t>
            </a:r>
            <a:r>
              <a:rPr i="1"/>
              <a:t>Primum non nocere</a:t>
            </a:r>
            <a:endParaRPr i="1"/>
          </a:p>
        </p:txBody>
      </p:sp>
      <p:sp>
        <p:nvSpPr>
          <p:cNvPr id="117763" name="Text Box 117762"/>
          <p:cNvSpPr txBox="1"/>
          <p:nvPr/>
        </p:nvSpPr>
        <p:spPr>
          <a:xfrm>
            <a:off x="7467600" y="5181600"/>
            <a:ext cx="762000" cy="274638"/>
          </a:xfrm>
          <a:prstGeom prst="rect">
            <a:avLst/>
          </a:prstGeom>
          <a:noFill/>
          <a:ln w="9525">
            <a:noFill/>
          </a:ln>
        </p:spPr>
        <p:txBody>
          <a:bodyPr>
            <a:spAutoFit/>
          </a:bodyPr>
          <a:p>
            <a:pPr>
              <a:spcBef>
                <a:spcPct val="50000"/>
              </a:spcBef>
            </a:pPr>
            <a:endParaRPr sz="1200" dirty="0"/>
          </a:p>
        </p:txBody>
      </p:sp>
      <p:sp>
        <p:nvSpPr>
          <p:cNvPr id="117764" name="Text Box 117763"/>
          <p:cNvSpPr txBox="1"/>
          <p:nvPr/>
        </p:nvSpPr>
        <p:spPr>
          <a:xfrm>
            <a:off x="7391400" y="5410200"/>
            <a:ext cx="685800" cy="274638"/>
          </a:xfrm>
          <a:prstGeom prst="rect">
            <a:avLst/>
          </a:prstGeom>
          <a:noFill/>
          <a:ln w="9525">
            <a:noFill/>
          </a:ln>
        </p:spPr>
        <p:txBody>
          <a:bodyPr>
            <a:spAutoFit/>
          </a:bodyPr>
          <a:p>
            <a:pPr>
              <a:spcBef>
                <a:spcPct val="50000"/>
              </a:spcBef>
            </a:pPr>
            <a:r>
              <a:rPr sz="1200"/>
              <a:t>WP</a:t>
            </a:r>
            <a:endParaRPr sz="1200"/>
          </a:p>
        </p:txBody>
      </p:sp>
    </p:spTree>
  </p:cSld>
  <p:clrMapOvr>
    <a:masterClrMapping/>
  </p:clrMapOvr>
  <p:transition>
    <p:spli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Text Box 109569"/>
          <p:cNvSpPr txBox="1"/>
          <p:nvPr/>
        </p:nvSpPr>
        <p:spPr>
          <a:xfrm>
            <a:off x="609600" y="1752600"/>
            <a:ext cx="7924800" cy="2061210"/>
          </a:xfrm>
          <a:prstGeom prst="rect">
            <a:avLst/>
          </a:prstGeom>
          <a:noFill/>
          <a:ln w="9525">
            <a:noFill/>
          </a:ln>
        </p:spPr>
        <p:txBody>
          <a:bodyPr>
            <a:spAutoFit/>
          </a:bodyPr>
          <a:p>
            <a:pPr>
              <a:spcBef>
                <a:spcPct val="50000"/>
              </a:spcBef>
            </a:pPr>
            <a:r>
              <a:t>Our attitudes towards addiction are exactly what you would expect from simultaneously lo</a:t>
            </a:r>
            <a:r>
              <a:rPr lang="en-US"/>
              <a:t>o</a:t>
            </a:r>
            <a:r>
              <a:t>sing thousands of lawyers and psychiatrists on the same problem.</a:t>
            </a:r>
          </a:p>
        </p:txBody>
      </p:sp>
    </p:spTree>
  </p:cSld>
  <p:clrMapOvr>
    <a:masterClrMapping/>
  </p:clrMapOvr>
  <p:transition>
    <p:spli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Text Placeholder 116737"/>
          <p:cNvSpPr>
            <a:spLocks noGrp="1"/>
          </p:cNvSpPr>
          <p:nvPr>
            <p:ph type="body"/>
          </p:nvPr>
        </p:nvSpPr>
        <p:spPr>
          <a:xfrm>
            <a:off x="762000" y="1143000"/>
            <a:ext cx="7772400" cy="4114800"/>
          </a:xfrm>
        </p:spPr>
        <p:txBody>
          <a:bodyPr/>
          <a:p>
            <a:r>
              <a:rPr>
                <a:latin typeface="Times New Roman" panose="02020603050405020304" charset="0"/>
              </a:rPr>
              <a:t>Alcoholism as a disease is no more than 200 years old, though it has been used for thousands of years</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Levine, J S</a:t>
            </a:r>
            <a:r>
              <a:rPr lang="en-US" sz="2400">
                <a:latin typeface="Times New Roman" panose="02020603050405020304" charset="0"/>
              </a:rPr>
              <a:t>t</a:t>
            </a:r>
            <a:r>
              <a:rPr sz="2400">
                <a:latin typeface="Times New Roman" panose="02020603050405020304" charset="0"/>
              </a:rPr>
              <a:t>ud Alcohol 39:143, 1978</a:t>
            </a:r>
            <a:endParaRPr>
              <a:latin typeface="Times New Roman" panose="02020603050405020304" charset="0"/>
            </a:endParaRPr>
          </a:p>
          <a:p>
            <a:r>
              <a:rPr>
                <a:latin typeface="Times New Roman" panose="02020603050405020304" charset="0"/>
              </a:rPr>
              <a:t>Alcoholism as a disease which only affects a small group of biologically predestined individuals is less than 70 years old</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Peele, J Psychoactive Drugs 20:375, 1988</a:t>
            </a:r>
            <a:endParaRPr>
              <a:latin typeface="Times New Roman" panose="02020603050405020304" charset="0"/>
            </a:endParaRPr>
          </a:p>
        </p:txBody>
      </p:sp>
    </p:spTree>
  </p:cSld>
  <p:clrMapOvr>
    <a:masterClrMapping/>
  </p:clrMapOvr>
  <p:transition>
    <p:spli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Text Placeholder 14338"/>
          <p:cNvSpPr>
            <a:spLocks noGrp="1"/>
          </p:cNvSpPr>
          <p:nvPr>
            <p:ph type="body" idx="1"/>
          </p:nvPr>
        </p:nvSpPr>
        <p:spPr>
          <a:xfrm>
            <a:off x="533400" y="1066800"/>
            <a:ext cx="7772400" cy="4114800"/>
          </a:xfrm>
        </p:spPr>
        <p:txBody>
          <a:bodyPr/>
          <a:p>
            <a:pPr>
              <a:lnSpc>
                <a:spcPct val="90000"/>
              </a:lnSpc>
            </a:pPr>
            <a:r>
              <a:rPr>
                <a:latin typeface="Times New Roman" panose="02020603050405020304" charset="0"/>
              </a:rPr>
              <a:t>Alcohol and opiate use were much more common in the 19</a:t>
            </a:r>
            <a:r>
              <a:rPr baseline="30000">
                <a:latin typeface="Times New Roman" panose="02020603050405020304" charset="0"/>
              </a:rPr>
              <a:t>th</a:t>
            </a:r>
            <a:r>
              <a:rPr>
                <a:latin typeface="Times New Roman" panose="02020603050405020304" charset="0"/>
              </a:rPr>
              <a:t> century than now</a:t>
            </a:r>
            <a:endParaRPr>
              <a:latin typeface="Times New Roman" panose="02020603050405020304" charset="0"/>
            </a:endParaRPr>
          </a:p>
          <a:p>
            <a:pPr>
              <a:lnSpc>
                <a:spcPct val="90000"/>
              </a:lnSpc>
            </a:pPr>
            <a:r>
              <a:rPr>
                <a:latin typeface="Times New Roman" panose="02020603050405020304" charset="0"/>
              </a:rPr>
              <a:t>Both were criminalized in the 20</a:t>
            </a:r>
            <a:r>
              <a:rPr baseline="30000">
                <a:latin typeface="Times New Roman" panose="02020603050405020304" charset="0"/>
              </a:rPr>
              <a:t>th</a:t>
            </a:r>
            <a:r>
              <a:rPr>
                <a:latin typeface="Times New Roman" panose="02020603050405020304" charset="0"/>
              </a:rPr>
              <a:t> century and then medicalized</a:t>
            </a:r>
            <a:endParaRPr>
              <a:latin typeface="Times New Roman" panose="02020603050405020304" charset="0"/>
            </a:endParaRPr>
          </a:p>
          <a:p>
            <a:pPr>
              <a:lnSpc>
                <a:spcPct val="90000"/>
              </a:lnSpc>
            </a:pPr>
            <a:r>
              <a:rPr>
                <a:latin typeface="Times New Roman" panose="02020603050405020304" charset="0"/>
              </a:rPr>
              <a:t>“Addiction is now defined as an illness because doctors have categorized it thus”</a:t>
            </a:r>
            <a:endParaRPr>
              <a:latin typeface="Times New Roman" panose="02020603050405020304" charset="0"/>
            </a:endParaRPr>
          </a:p>
          <a:p>
            <a:pPr>
              <a:lnSpc>
                <a:spcPct val="90000"/>
              </a:lnSpc>
              <a:buNone/>
            </a:pPr>
            <a:r>
              <a:rPr>
                <a:latin typeface="Times New Roman" panose="02020603050405020304" charset="0"/>
              </a:rPr>
              <a:t>   </a:t>
            </a:r>
            <a:r>
              <a:rPr sz="2400">
                <a:latin typeface="Times New Roman" panose="02020603050405020304" charset="0"/>
              </a:rPr>
              <a:t>Berridge &amp; Edwards, </a:t>
            </a:r>
            <a:r>
              <a:rPr sz="2400" i="1">
                <a:latin typeface="Times New Roman" panose="02020603050405020304" charset="0"/>
              </a:rPr>
              <a:t>Opium and the People</a:t>
            </a:r>
            <a:r>
              <a:rPr sz="2400">
                <a:latin typeface="Times New Roman" panose="02020603050405020304" charset="0"/>
              </a:rPr>
              <a:t>, Yale Univ Press, 1987, p 130</a:t>
            </a:r>
            <a:endParaRPr>
              <a:latin typeface="Times New Roman" panose="02020603050405020304" charset="0"/>
            </a:endParaRPr>
          </a:p>
          <a:p>
            <a:pPr lvl="1">
              <a:lnSpc>
                <a:spcPct val="90000"/>
              </a:lnSpc>
            </a:pPr>
            <a:endParaRPr>
              <a:latin typeface="Times New Roman" panose="02020603050405020304" charset="0"/>
            </a:endParaRPr>
          </a:p>
        </p:txBody>
      </p:sp>
    </p:spTree>
  </p:cSld>
  <p:clrMapOvr>
    <a:masterClrMapping/>
  </p:clrMapOvr>
  <p:transition>
    <p:spli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5" name="Text Placeholder 23554"/>
          <p:cNvSpPr>
            <a:spLocks noGrp="1"/>
          </p:cNvSpPr>
          <p:nvPr>
            <p:ph type="body" idx="1"/>
          </p:nvPr>
        </p:nvSpPr>
        <p:spPr/>
        <p:txBody>
          <a:bodyPr/>
          <a:p>
            <a:pPr>
              <a:buNone/>
            </a:pPr>
            <a:r>
              <a:rPr>
                <a:latin typeface="Times New Roman" panose="02020603050405020304" charset="0"/>
              </a:rPr>
              <a:t>   Homosexuality is no longer defined as an illness because doctors no longer categorize it as such.</a:t>
            </a:r>
            <a:endParaRPr>
              <a:latin typeface="Times New Roman" panose="02020603050405020304" charset="0"/>
            </a:endParaRPr>
          </a:p>
        </p:txBody>
      </p:sp>
    </p:spTree>
  </p:cSld>
  <p:clrMapOvr>
    <a:masterClrMapping/>
  </p:clrMapOvr>
  <p:transition>
    <p:spli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Text Placeholder 17410"/>
          <p:cNvSpPr>
            <a:spLocks noGrp="1"/>
          </p:cNvSpPr>
          <p:nvPr>
            <p:ph type="body" idx="1"/>
          </p:nvPr>
        </p:nvSpPr>
        <p:spPr>
          <a:xfrm>
            <a:off x="838200" y="1447800"/>
            <a:ext cx="7772400" cy="4114800"/>
          </a:xfrm>
        </p:spPr>
        <p:txBody>
          <a:bodyPr/>
          <a:p>
            <a:r>
              <a:rPr i="1">
                <a:latin typeface="Times New Roman" panose="02020603050405020304" charset="0"/>
              </a:rPr>
              <a:t>DSM IV</a:t>
            </a:r>
            <a:r>
              <a:rPr>
                <a:latin typeface="Times New Roman" panose="02020603050405020304" charset="0"/>
              </a:rPr>
              <a:t> devotes 98 pages to Substance </a:t>
            </a:r>
            <a:endParaRPr>
              <a:latin typeface="Times New Roman" panose="02020603050405020304" charset="0"/>
            </a:endParaRPr>
          </a:p>
          <a:p>
            <a:pPr>
              <a:buNone/>
            </a:pPr>
            <a:r>
              <a:rPr>
                <a:latin typeface="Times New Roman" panose="02020603050405020304" charset="0"/>
              </a:rPr>
              <a:t>   Abuse</a:t>
            </a:r>
            <a:endParaRPr>
              <a:latin typeface="Times New Roman" panose="02020603050405020304" charset="0"/>
            </a:endParaRPr>
          </a:p>
          <a:p>
            <a:r>
              <a:rPr i="1">
                <a:latin typeface="Times New Roman" panose="02020603050405020304" charset="0"/>
              </a:rPr>
              <a:t>Mental Health: A Report of the Surgeon General, 1999</a:t>
            </a:r>
            <a:r>
              <a:rPr>
                <a:latin typeface="Times New Roman" panose="02020603050405020304" charset="0"/>
              </a:rPr>
              <a:t> barely mentions it</a:t>
            </a:r>
            <a:endParaRPr>
              <a:latin typeface="Times New Roman" panose="02020603050405020304" charset="0"/>
            </a:endParaRPr>
          </a:p>
          <a:p>
            <a:pPr>
              <a:buNone/>
            </a:pPr>
            <a:endParaRPr>
              <a:latin typeface="Times New Roman" panose="02020603050405020304" charset="0"/>
            </a:endParaRPr>
          </a:p>
        </p:txBody>
      </p:sp>
    </p:spTree>
  </p:cSld>
  <p:clrMapOvr>
    <a:masterClrMapping/>
  </p:clrMapOvr>
  <p:transition>
    <p:spli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Text Placeholder 19458"/>
          <p:cNvSpPr>
            <a:spLocks noGrp="1"/>
          </p:cNvSpPr>
          <p:nvPr>
            <p:ph type="body" idx="1"/>
          </p:nvPr>
        </p:nvSpPr>
        <p:spPr/>
        <p:txBody>
          <a:bodyPr/>
          <a:p>
            <a:pPr>
              <a:buNone/>
            </a:pPr>
            <a:r>
              <a:t>   </a:t>
            </a:r>
            <a:r>
              <a:rPr>
                <a:latin typeface="Times New Roman" panose="02020603050405020304" charset="0"/>
              </a:rPr>
              <a:t>Although addictive disorders are included as mental disorders in the DSM classification system, they are distinguished from all other mental disorders in the Surgeon General’s Report.</a:t>
            </a:r>
            <a:endParaRPr>
              <a:latin typeface="Times New Roman" panose="02020603050405020304" charset="0"/>
            </a:endParaRPr>
          </a:p>
        </p:txBody>
      </p:sp>
    </p:spTree>
  </p:cSld>
  <p:clrMapOvr>
    <a:masterClrMapping/>
  </p:clrMapOvr>
  <p:transition>
    <p:spli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Text Placeholder 21506"/>
          <p:cNvSpPr>
            <a:spLocks noGrp="1"/>
          </p:cNvSpPr>
          <p:nvPr>
            <p:ph type="body" idx="1"/>
          </p:nvPr>
        </p:nvSpPr>
        <p:spPr>
          <a:xfrm>
            <a:off x="533400" y="914400"/>
            <a:ext cx="7772400" cy="4114800"/>
          </a:xfrm>
        </p:spPr>
        <p:txBody>
          <a:bodyPr/>
          <a:p>
            <a:pPr>
              <a:lnSpc>
                <a:spcPct val="90000"/>
              </a:lnSpc>
            </a:pPr>
            <a:r>
              <a:rPr sz="2800">
                <a:latin typeface="Times New Roman" panose="02020603050405020304" charset="0"/>
              </a:rPr>
              <a:t>Drinking problems are virtually unknown in most of the world’s cultures. Solitary, addictive drinking behavior does not occur to any significant extent in small-scale traditional societies.</a:t>
            </a:r>
            <a:endParaRPr sz="2800">
              <a:latin typeface="Times New Roman" panose="02020603050405020304" charset="0"/>
            </a:endParaRPr>
          </a:p>
          <a:p>
            <a:pPr>
              <a:lnSpc>
                <a:spcPct val="90000"/>
              </a:lnSpc>
              <a:buNone/>
            </a:pPr>
            <a:r>
              <a:rPr sz="2800">
                <a:latin typeface="Times New Roman" panose="02020603050405020304" charset="0"/>
              </a:rPr>
              <a:t>   </a:t>
            </a:r>
            <a:r>
              <a:rPr sz="2000">
                <a:latin typeface="Times New Roman" panose="02020603050405020304" charset="0"/>
              </a:rPr>
              <a:t>Heath, </a:t>
            </a:r>
            <a:r>
              <a:rPr sz="2000" i="1">
                <a:latin typeface="Times New Roman" panose="02020603050405020304" charset="0"/>
              </a:rPr>
              <a:t>Encyclopedic Handbook of Alcoholism</a:t>
            </a:r>
            <a:r>
              <a:rPr sz="2000">
                <a:latin typeface="Times New Roman" panose="02020603050405020304" charset="0"/>
              </a:rPr>
              <a:t>, 1982, p 426</a:t>
            </a:r>
            <a:endParaRPr sz="2800">
              <a:latin typeface="Times New Roman" panose="02020603050405020304" charset="0"/>
            </a:endParaRPr>
          </a:p>
          <a:p>
            <a:pPr>
              <a:lnSpc>
                <a:spcPct val="90000"/>
              </a:lnSpc>
            </a:pPr>
            <a:r>
              <a:rPr sz="2800">
                <a:latin typeface="Times New Roman" panose="02020603050405020304" charset="0"/>
              </a:rPr>
              <a:t>Beverage alcohol is usually not a problem in a society unless it is defined as such</a:t>
            </a:r>
            <a:endParaRPr sz="2800">
              <a:latin typeface="Times New Roman" panose="02020603050405020304" charset="0"/>
            </a:endParaRPr>
          </a:p>
          <a:p>
            <a:pPr>
              <a:lnSpc>
                <a:spcPct val="90000"/>
              </a:lnSpc>
              <a:buNone/>
            </a:pPr>
            <a:r>
              <a:rPr sz="2800">
                <a:latin typeface="Times New Roman" panose="02020603050405020304" charset="0"/>
              </a:rPr>
              <a:t>    </a:t>
            </a:r>
            <a:r>
              <a:rPr sz="2000">
                <a:latin typeface="Times New Roman" panose="02020603050405020304" charset="0"/>
              </a:rPr>
              <a:t>Marshall, </a:t>
            </a:r>
            <a:r>
              <a:rPr sz="2000" i="1">
                <a:latin typeface="Times New Roman" panose="02020603050405020304" charset="0"/>
              </a:rPr>
              <a:t>Beliefs, Behaviors, and Alcoholic Beverages</a:t>
            </a:r>
            <a:r>
              <a:rPr sz="2000">
                <a:latin typeface="Times New Roman" panose="02020603050405020304" charset="0"/>
              </a:rPr>
              <a:t>, 1979, p 451</a:t>
            </a:r>
            <a:endParaRPr sz="2000">
              <a:latin typeface="Times New Roman" panose="02020603050405020304" charset="0"/>
            </a:endParaRPr>
          </a:p>
        </p:txBody>
      </p:sp>
    </p:spTree>
  </p:cSld>
  <p:clrMapOvr>
    <a:masterClrMapping/>
  </p:clrMapOvr>
  <p:transition>
    <p:spli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1" name="Text Placeholder 37890"/>
          <p:cNvSpPr>
            <a:spLocks noGrp="1"/>
          </p:cNvSpPr>
          <p:nvPr>
            <p:ph type="body" idx="1"/>
          </p:nvPr>
        </p:nvSpPr>
        <p:spPr>
          <a:xfrm>
            <a:off x="609600" y="990600"/>
            <a:ext cx="7772400" cy="4114800"/>
          </a:xfrm>
        </p:spPr>
        <p:txBody>
          <a:bodyPr/>
          <a:p>
            <a:r>
              <a:rPr sz="2800">
                <a:latin typeface="Times New Roman" panose="02020603050405020304" charset="0"/>
              </a:rPr>
              <a:t>Bad driving could just as readily be considered a disease by those who think alcoholism a disease</a:t>
            </a:r>
            <a:endParaRPr sz="2800">
              <a:latin typeface="Times New Roman" panose="02020603050405020304" charset="0"/>
            </a:endParaRPr>
          </a:p>
          <a:p>
            <a:r>
              <a:rPr sz="2800">
                <a:latin typeface="Times New Roman" panose="02020603050405020304" charset="0"/>
              </a:rPr>
              <a:t>It kills thousands of people</a:t>
            </a:r>
            <a:endParaRPr sz="2800">
              <a:latin typeface="Times New Roman" panose="02020603050405020304" charset="0"/>
            </a:endParaRPr>
          </a:p>
          <a:p>
            <a:r>
              <a:rPr sz="2800">
                <a:latin typeface="Times New Roman" panose="02020603050405020304" charset="0"/>
              </a:rPr>
              <a:t>It is, however, voluntary and has many causes</a:t>
            </a:r>
            <a:endParaRPr sz="2800">
              <a:latin typeface="Times New Roman" panose="02020603050405020304" charset="0"/>
            </a:endParaRPr>
          </a:p>
          <a:p>
            <a:r>
              <a:rPr sz="2800">
                <a:latin typeface="Times New Roman" panose="02020603050405020304" charset="0"/>
              </a:rPr>
              <a:t>It’s amenable to intervention</a:t>
            </a:r>
            <a:endParaRPr sz="2800">
              <a:latin typeface="Times New Roman" panose="02020603050405020304" charset="0"/>
            </a:endParaRPr>
          </a:p>
          <a:p>
            <a:r>
              <a:rPr sz="2800">
                <a:latin typeface="Times New Roman" panose="02020603050405020304" charset="0"/>
              </a:rPr>
              <a:t>You can teach some people to be better drivers</a:t>
            </a:r>
            <a:endParaRPr sz="2800">
              <a:latin typeface="Times New Roman" panose="02020603050405020304" charset="0"/>
            </a:endParaRPr>
          </a:p>
          <a:p>
            <a:r>
              <a:rPr sz="2800">
                <a:latin typeface="Times New Roman" panose="02020603050405020304" charset="0"/>
              </a:rPr>
              <a:t>One could look for genetic markers for bad driving</a:t>
            </a:r>
            <a:endParaRPr sz="2800">
              <a:latin typeface="Times New Roman" panose="02020603050405020304" charset="0"/>
            </a:endParaRPr>
          </a:p>
        </p:txBody>
      </p:sp>
    </p:spTree>
  </p:cSld>
  <p:clrMapOvr>
    <a:masterClrMapping/>
  </p:clrMapOvr>
  <p:transition>
    <p:spli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7" name="Text Placeholder 67586"/>
          <p:cNvSpPr>
            <a:spLocks noGrp="1"/>
          </p:cNvSpPr>
          <p:nvPr>
            <p:ph type="body" idx="1"/>
          </p:nvPr>
        </p:nvSpPr>
        <p:spPr>
          <a:xfrm>
            <a:off x="685800" y="1371600"/>
            <a:ext cx="7772400" cy="4114800"/>
          </a:xfrm>
        </p:spPr>
        <p:txBody>
          <a:bodyPr/>
          <a:p>
            <a:r>
              <a:rPr>
                <a:latin typeface="Times New Roman" panose="02020603050405020304" charset="0"/>
              </a:rPr>
              <a:t>Cocaine and opium were commonly used in 19</a:t>
            </a:r>
            <a:r>
              <a:rPr baseline="30000">
                <a:latin typeface="Times New Roman" panose="02020603050405020304" charset="0"/>
              </a:rPr>
              <a:t>th</a:t>
            </a:r>
            <a:r>
              <a:rPr>
                <a:latin typeface="Times New Roman" panose="02020603050405020304" charset="0"/>
              </a:rPr>
              <a:t> century patent medicines</a:t>
            </a:r>
            <a:endParaRPr>
              <a:latin typeface="Times New Roman" panose="02020603050405020304" charset="0"/>
            </a:endParaRPr>
          </a:p>
          <a:p>
            <a:r>
              <a:rPr>
                <a:latin typeface="Times New Roman" panose="02020603050405020304" charset="0"/>
              </a:rPr>
              <a:t>Godfrey’s Cordial, which contained opium, was given to quiet Victorian babies</a:t>
            </a:r>
            <a:endParaRPr>
              <a:latin typeface="Times New Roman" panose="02020603050405020304" charset="0"/>
            </a:endParaRPr>
          </a:p>
        </p:txBody>
      </p:sp>
    </p:spTree>
  </p:cSld>
  <p:clrMapOvr>
    <a:masterClrMapping/>
  </p:clrMapOvr>
  <p:transition>
    <p:spli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1" name="Text Placeholder 27650"/>
          <p:cNvSpPr>
            <a:spLocks noGrp="1"/>
          </p:cNvSpPr>
          <p:nvPr>
            <p:ph type="body" idx="1"/>
          </p:nvPr>
        </p:nvSpPr>
        <p:spPr>
          <a:xfrm>
            <a:off x="609600" y="1066800"/>
            <a:ext cx="7772400" cy="4114800"/>
          </a:xfrm>
        </p:spPr>
        <p:txBody>
          <a:bodyPr/>
          <a:p>
            <a:r>
              <a:rPr sz="2800">
                <a:latin typeface="Times New Roman" panose="02020603050405020304" charset="0"/>
              </a:rPr>
              <a:t>Of all men addicted to heroin in Viet Nam, only 12 % relapsed to addiction after their return</a:t>
            </a:r>
            <a:endParaRPr sz="2800">
              <a:latin typeface="Times New Roman" panose="02020603050405020304" charset="0"/>
            </a:endParaRPr>
          </a:p>
          <a:p>
            <a:r>
              <a:rPr sz="2800">
                <a:latin typeface="Times New Roman" panose="02020603050405020304" charset="0"/>
              </a:rPr>
              <a:t>Of those addicted in the first year back, half were treated and half were not</a:t>
            </a:r>
            <a:endParaRPr sz="2800">
              <a:latin typeface="Times New Roman" panose="02020603050405020304" charset="0"/>
            </a:endParaRPr>
          </a:p>
          <a:p>
            <a:r>
              <a:rPr sz="2800">
                <a:latin typeface="Times New Roman" panose="02020603050405020304" charset="0"/>
              </a:rPr>
              <a:t>47% of those treated had a second relapse</a:t>
            </a:r>
            <a:endParaRPr sz="2800">
              <a:latin typeface="Times New Roman" panose="02020603050405020304" charset="0"/>
            </a:endParaRPr>
          </a:p>
          <a:p>
            <a:r>
              <a:rPr sz="2800">
                <a:latin typeface="Times New Roman" panose="02020603050405020304" charset="0"/>
              </a:rPr>
              <a:t>17% of those not treated had a second relapse</a:t>
            </a:r>
            <a:endParaRPr sz="2800">
              <a:latin typeface="Times New Roman" panose="02020603050405020304" charset="0"/>
            </a:endParaRPr>
          </a:p>
          <a:p>
            <a:pPr>
              <a:buNone/>
            </a:pPr>
            <a:r>
              <a:rPr sz="2800">
                <a:latin typeface="Times New Roman" panose="02020603050405020304" charset="0"/>
              </a:rPr>
              <a:t>    </a:t>
            </a:r>
            <a:r>
              <a:rPr sz="2400">
                <a:latin typeface="Times New Roman" panose="02020603050405020304" charset="0"/>
              </a:rPr>
              <a:t>Robbins, et al, Yearbook of Substance Abuse, 2:213, 1980</a:t>
            </a:r>
            <a:endParaRPr sz="2800">
              <a:latin typeface="Times New Roman" panose="02020603050405020304" charset="0"/>
            </a:endParaRPr>
          </a:p>
        </p:txBody>
      </p:sp>
    </p:spTree>
  </p:cSld>
  <p:clrMapOvr>
    <a:masterClrMapping/>
  </p:clrMapOvr>
  <p:transition>
    <p:spli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Text Placeholder 28674"/>
          <p:cNvSpPr>
            <a:spLocks noGrp="1"/>
          </p:cNvSpPr>
          <p:nvPr>
            <p:ph type="body" idx="1"/>
          </p:nvPr>
        </p:nvSpPr>
        <p:spPr>
          <a:xfrm>
            <a:off x="609600" y="1371600"/>
            <a:ext cx="7772400" cy="4114800"/>
          </a:xfrm>
        </p:spPr>
        <p:txBody>
          <a:bodyPr/>
          <a:p>
            <a:r>
              <a:rPr>
                <a:latin typeface="Times New Roman" panose="02020603050405020304" charset="0"/>
              </a:rPr>
              <a:t>Half of those addicted to heroin in Viet Nam used it after returning to the US</a:t>
            </a:r>
            <a:endParaRPr>
              <a:latin typeface="Times New Roman" panose="02020603050405020304" charset="0"/>
            </a:endParaRPr>
          </a:p>
          <a:p>
            <a:r>
              <a:rPr>
                <a:latin typeface="Times New Roman" panose="02020603050405020304" charset="0"/>
              </a:rPr>
              <a:t>Only one-eighth became readdicted</a:t>
            </a:r>
            <a:endParaRPr>
              <a:latin typeface="Times New Roman" panose="02020603050405020304" charset="0"/>
            </a:endParaRPr>
          </a:p>
          <a:p>
            <a:r>
              <a:rPr>
                <a:latin typeface="Times New Roman" panose="02020603050405020304" charset="0"/>
              </a:rPr>
              <a:t>Heroin use led to addiction no more often than did amphetamine or marijuana use</a:t>
            </a:r>
            <a:endParaRPr>
              <a:latin typeface="Times New Roman" panose="02020603050405020304" charset="0"/>
            </a:endParaRPr>
          </a:p>
          <a:p>
            <a:pPr>
              <a:buNone/>
            </a:pPr>
            <a:r>
              <a:rPr sz="2400">
                <a:latin typeface="Times New Roman" panose="02020603050405020304" charset="0"/>
              </a:rPr>
              <a:t>    Robbins, et al</a:t>
            </a:r>
            <a:endParaRPr>
              <a:latin typeface="Times New Roman" panose="02020603050405020304" charset="0"/>
            </a:endParaRPr>
          </a:p>
        </p:txBody>
      </p:sp>
    </p:spTree>
  </p:cSld>
  <p:clrMapOvr>
    <a:masterClrMapping/>
  </p:clrMapOvr>
  <p:transition>
    <p:spli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Text Placeholder 32770"/>
          <p:cNvSpPr>
            <a:spLocks noGrp="1"/>
          </p:cNvSpPr>
          <p:nvPr>
            <p:ph type="body" idx="1"/>
          </p:nvPr>
        </p:nvSpPr>
        <p:spPr>
          <a:xfrm>
            <a:off x="533400" y="685800"/>
            <a:ext cx="7772400" cy="4114800"/>
          </a:xfrm>
        </p:spPr>
        <p:txBody>
          <a:bodyPr/>
          <a:p>
            <a:r>
              <a:rPr sz="2800">
                <a:latin typeface="Times New Roman" panose="02020603050405020304" charset="0"/>
              </a:rPr>
              <a:t>Animals in spacious cages shared with other rats vastly prefer water to narcotic solution even after having drunk the solution exclusively for weeks</a:t>
            </a:r>
            <a:endParaRPr sz="2800">
              <a:latin typeface="Times New Roman" panose="02020603050405020304" charset="0"/>
            </a:endParaRPr>
          </a:p>
          <a:p>
            <a:r>
              <a:rPr sz="2800">
                <a:latin typeface="Times New Roman" panose="02020603050405020304" charset="0"/>
              </a:rPr>
              <a:t>Animals that consume drugs and alcohol excessively when under extremely uncomfortable conditions cease when normal lab conditions are restored</a:t>
            </a:r>
            <a:endParaRPr sz="2800">
              <a:latin typeface="Times New Roman" panose="02020603050405020304" charset="0"/>
            </a:endParaRPr>
          </a:p>
          <a:p>
            <a:pPr>
              <a:buNone/>
            </a:pPr>
            <a:r>
              <a:rPr sz="2800">
                <a:latin typeface="Times New Roman" panose="02020603050405020304" charset="0"/>
              </a:rPr>
              <a:t>   </a:t>
            </a:r>
            <a:r>
              <a:rPr sz="2400">
                <a:latin typeface="Times New Roman" panose="02020603050405020304" charset="0"/>
              </a:rPr>
              <a:t>Falk, Pharacol Biochem Behav 19:385, 1983</a:t>
            </a:r>
            <a:endParaRPr sz="2800">
              <a:latin typeface="Times New Roman" panose="02020603050405020304" charset="0"/>
            </a:endParaRPr>
          </a:p>
        </p:txBody>
      </p:sp>
    </p:spTree>
  </p:cSld>
  <p:clrMapOvr>
    <a:masterClrMapping/>
  </p:clrMapOvr>
  <p:transition>
    <p:spli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Text Placeholder 33794"/>
          <p:cNvSpPr>
            <a:spLocks noGrp="1"/>
          </p:cNvSpPr>
          <p:nvPr>
            <p:ph type="body" idx="1"/>
          </p:nvPr>
        </p:nvSpPr>
        <p:spPr>
          <a:xfrm>
            <a:off x="609600" y="1524000"/>
            <a:ext cx="7772400" cy="4114800"/>
          </a:xfrm>
        </p:spPr>
        <p:txBody>
          <a:bodyPr/>
          <a:p>
            <a:pPr>
              <a:buNone/>
            </a:pPr>
            <a:r>
              <a:t>   </a:t>
            </a:r>
            <a:r>
              <a:rPr>
                <a:latin typeface="Times New Roman" panose="02020603050405020304" charset="0"/>
              </a:rPr>
              <a:t>Most animals cannot be made into addicts.  In response to drugs regularly reported to addict humans animals generally avoid such drugs when given a choice.</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Dole, Sci Am:138, June 1983</a:t>
            </a:r>
            <a:endParaRPr sz="2400">
              <a:latin typeface="Times New Roman" panose="02020603050405020304" charset="0"/>
            </a:endParaRPr>
          </a:p>
        </p:txBody>
      </p:sp>
    </p:spTree>
  </p:cSld>
  <p:clrMapOvr>
    <a:masterClrMapping/>
  </p:clrMapOvr>
  <p:transition>
    <p:spli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5" name="Text Placeholder 38914"/>
          <p:cNvSpPr>
            <a:spLocks noGrp="1"/>
          </p:cNvSpPr>
          <p:nvPr>
            <p:ph type="body" idx="1"/>
          </p:nvPr>
        </p:nvSpPr>
        <p:spPr>
          <a:xfrm>
            <a:off x="685800" y="1219200"/>
            <a:ext cx="7772400" cy="4114800"/>
          </a:xfrm>
        </p:spPr>
        <p:txBody>
          <a:bodyPr/>
          <a:p>
            <a:r>
              <a:rPr>
                <a:latin typeface="Times New Roman" panose="02020603050405020304" charset="0"/>
              </a:rPr>
              <a:t>Smoking is highly addictive</a:t>
            </a:r>
            <a:endParaRPr>
              <a:latin typeface="Times New Roman" panose="02020603050405020304" charset="0"/>
            </a:endParaRPr>
          </a:p>
          <a:p>
            <a:r>
              <a:rPr>
                <a:latin typeface="Times New Roman" panose="02020603050405020304" charset="0"/>
              </a:rPr>
              <a:t>Yet 36 million people have stopped without any treatment though tobacco is more addictive than cocaine </a:t>
            </a:r>
            <a:r>
              <a:rPr sz="2400">
                <a:latin typeface="Times New Roman" panose="02020603050405020304" charset="0"/>
              </a:rPr>
              <a:t>(Fiore et al, JAMA 263: 2760, 1990)</a:t>
            </a:r>
            <a:endParaRPr sz="2400">
              <a:latin typeface="Times New Roman" panose="02020603050405020304" charset="0"/>
            </a:endParaRPr>
          </a:p>
          <a:p>
            <a:r>
              <a:rPr>
                <a:latin typeface="Times New Roman" panose="02020603050405020304" charset="0"/>
              </a:rPr>
              <a:t>I can get almost anybody to stop instantly with four words</a:t>
            </a:r>
            <a:endParaRPr>
              <a:latin typeface="Times New Roman" panose="02020603050405020304" charset="0"/>
            </a:endParaRPr>
          </a:p>
        </p:txBody>
      </p:sp>
    </p:spTree>
  </p:cSld>
  <p:clrMapOvr>
    <a:masterClrMapping/>
  </p:clrMapOvr>
  <p:transition>
    <p:spli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9" name="Text Placeholder 39938"/>
          <p:cNvSpPr>
            <a:spLocks noGrp="1"/>
          </p:cNvSpPr>
          <p:nvPr>
            <p:ph type="body" idx="1"/>
          </p:nvPr>
        </p:nvSpPr>
        <p:spPr/>
        <p:txBody>
          <a:bodyPr/>
          <a:p>
            <a:pPr>
              <a:buNone/>
            </a:pPr>
            <a:r>
              <a:rPr sz="6600">
                <a:latin typeface="Times New Roman" panose="02020603050405020304" charset="0"/>
              </a:rPr>
              <a:t>You have lung cancer</a:t>
            </a:r>
            <a:endParaRPr sz="6600">
              <a:latin typeface="Times New Roman" panose="02020603050405020304" charset="0"/>
            </a:endParaRPr>
          </a:p>
        </p:txBody>
      </p:sp>
    </p:spTree>
  </p:cSld>
  <p:clrMapOvr>
    <a:masterClrMapping/>
  </p:clrMapOvr>
  <p:transition>
    <p:spli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3" name="Text Placeholder 40962"/>
          <p:cNvSpPr>
            <a:spLocks noGrp="1"/>
          </p:cNvSpPr>
          <p:nvPr>
            <p:ph type="body" idx="1"/>
          </p:nvPr>
        </p:nvSpPr>
        <p:spPr>
          <a:xfrm>
            <a:off x="533400" y="914400"/>
            <a:ext cx="7772400" cy="4114800"/>
          </a:xfrm>
        </p:spPr>
        <p:txBody>
          <a:bodyPr/>
          <a:p>
            <a:pPr>
              <a:buNone/>
            </a:pPr>
            <a:r>
              <a:rPr sz="2800">
                <a:latin typeface="Times New Roman" panose="02020603050405020304" charset="0"/>
              </a:rPr>
              <a:t>   Addiction as a disease has a strong economic basis.  Those who provide the care depend on this concept for their livelihood.  This, at least in part, explains the persistence of expensive inpatient regimens for alcohol though every study has shown outpatient treatment to be at least as effective</a:t>
            </a:r>
            <a:endParaRPr sz="2800">
              <a:latin typeface="Times New Roman" panose="02020603050405020304" charset="0"/>
            </a:endParaRPr>
          </a:p>
          <a:p>
            <a:pPr>
              <a:buNone/>
            </a:pPr>
            <a:endParaRPr sz="2000">
              <a:latin typeface="Times New Roman" panose="02020603050405020304" charset="0"/>
            </a:endParaRPr>
          </a:p>
          <a:p>
            <a:pPr>
              <a:buNone/>
            </a:pPr>
            <a:r>
              <a:rPr sz="2400">
                <a:latin typeface="Times New Roman" panose="02020603050405020304" charset="0"/>
              </a:rPr>
              <a:t>     Miller and Hester, Am Psychol 41:794, 1986</a:t>
            </a:r>
            <a:endParaRPr sz="2400">
              <a:latin typeface="Times New Roman" panose="02020603050405020304" charset="0"/>
            </a:endParaRPr>
          </a:p>
        </p:txBody>
      </p:sp>
    </p:spTree>
  </p:cSld>
  <p:clrMapOvr>
    <a:masterClrMapping/>
  </p:clrMapOvr>
  <p:transition>
    <p:spli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Text Placeholder 43010"/>
          <p:cNvSpPr>
            <a:spLocks noGrp="1"/>
          </p:cNvSpPr>
          <p:nvPr>
            <p:ph type="body" idx="1"/>
          </p:nvPr>
        </p:nvSpPr>
        <p:spPr>
          <a:xfrm>
            <a:off x="609600" y="1219200"/>
            <a:ext cx="7772400" cy="4114800"/>
          </a:xfrm>
        </p:spPr>
        <p:txBody>
          <a:bodyPr/>
          <a:p>
            <a:pPr>
              <a:buNone/>
            </a:pPr>
            <a:r>
              <a:rPr>
                <a:latin typeface="Times New Roman" panose="02020603050405020304" charset="0"/>
              </a:rPr>
              <a:t>   Miller et al at the University of New Mexico evaluated 43 kinds of alcohol abuse treatment from 211 controlled trials.  The treatment with by far the best score was “brief intervention”.</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Peele, The Sciences March/April 1998</a:t>
            </a:r>
            <a:endParaRPr>
              <a:latin typeface="Times New Roman" panose="02020603050405020304" charset="0"/>
            </a:endParaRPr>
          </a:p>
        </p:txBody>
      </p:sp>
    </p:spTree>
  </p:cSld>
  <p:clrMapOvr>
    <a:masterClrMapping/>
  </p:clrMapOvr>
  <p:transition>
    <p:spli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7" name="Text Placeholder 41986"/>
          <p:cNvSpPr>
            <a:spLocks noGrp="1"/>
          </p:cNvSpPr>
          <p:nvPr>
            <p:ph type="body" idx="1"/>
          </p:nvPr>
        </p:nvSpPr>
        <p:spPr>
          <a:xfrm>
            <a:off x="762000" y="1066800"/>
            <a:ext cx="7772400" cy="4114800"/>
          </a:xfrm>
        </p:spPr>
        <p:txBody>
          <a:bodyPr/>
          <a:p>
            <a:pPr>
              <a:buNone/>
            </a:pPr>
            <a:r>
              <a:rPr>
                <a:latin typeface="Times New Roman" panose="02020603050405020304" charset="0"/>
              </a:rPr>
              <a:t>   The concept of addiction as disease has been used to explain almost every human failing and thus to absolve miscreants of responsibility for their bad acts.  When Wade Boggs was caught in an illicit sexual relationship, he confessed to </a:t>
            </a:r>
            <a:r>
              <a:rPr i="1">
                <a:latin typeface="Times New Roman" panose="02020603050405020304" charset="0"/>
              </a:rPr>
              <a:t>sex addiction</a:t>
            </a:r>
            <a:r>
              <a:rPr>
                <a:latin typeface="Times New Roman" panose="02020603050405020304" charset="0"/>
              </a:rPr>
              <a:t>.  His former mistress said, “I guess what I thought was love was just a disease.”</a:t>
            </a:r>
            <a:endParaRPr>
              <a:latin typeface="Times New Roman" panose="02020603050405020304" charset="0"/>
            </a:endParaRPr>
          </a:p>
        </p:txBody>
      </p:sp>
    </p:spTree>
  </p:cSld>
  <p:clrMapOvr>
    <a:masterClrMapping/>
  </p:clrMapOvr>
  <p:transition>
    <p:spli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9" name="Text Placeholder 45058"/>
          <p:cNvSpPr>
            <a:spLocks noGrp="1"/>
          </p:cNvSpPr>
          <p:nvPr>
            <p:ph type="body" idx="1"/>
          </p:nvPr>
        </p:nvSpPr>
        <p:spPr>
          <a:xfrm>
            <a:off x="685800" y="990600"/>
            <a:ext cx="7772400" cy="4495800"/>
          </a:xfrm>
        </p:spPr>
        <p:txBody>
          <a:bodyPr/>
          <a:p>
            <a:pPr>
              <a:lnSpc>
                <a:spcPct val="90000"/>
              </a:lnSpc>
            </a:pPr>
            <a:r>
              <a:rPr>
                <a:latin typeface="Times New Roman" panose="02020603050405020304" charset="0"/>
              </a:rPr>
              <a:t>Cocaine produces no gross physiological withdrawal symptoms </a:t>
            </a:r>
            <a:r>
              <a:rPr sz="2400">
                <a:latin typeface="Times New Roman" panose="02020603050405020304" charset="0"/>
              </a:rPr>
              <a:t>(Gawin, Science, 251:1580, 1991; DSM IV, 1994 p 225)</a:t>
            </a:r>
            <a:endParaRPr>
              <a:latin typeface="Times New Roman" panose="02020603050405020304" charset="0"/>
            </a:endParaRPr>
          </a:p>
          <a:p>
            <a:pPr>
              <a:lnSpc>
                <a:spcPct val="90000"/>
              </a:lnSpc>
            </a:pPr>
            <a:r>
              <a:rPr>
                <a:latin typeface="Times New Roman" panose="02020603050405020304" charset="0"/>
              </a:rPr>
              <a:t>In 1990 the NIDA found that 11.5% of Americans had used cocaine, but only 0.9% in the last month; only 0.09% used it weekly </a:t>
            </a:r>
            <a:r>
              <a:rPr sz="2400">
                <a:latin typeface="Times New Roman" panose="02020603050405020304" charset="0"/>
              </a:rPr>
              <a:t>(DHHS  Publication # ADM 91-1732)</a:t>
            </a:r>
            <a:endParaRPr>
              <a:latin typeface="Times New Roman" panose="02020603050405020304" charset="0"/>
            </a:endParaRPr>
          </a:p>
          <a:p>
            <a:pPr>
              <a:lnSpc>
                <a:spcPct val="90000"/>
              </a:lnSpc>
            </a:pPr>
            <a:r>
              <a:rPr>
                <a:latin typeface="Times New Roman" panose="02020603050405020304" charset="0"/>
              </a:rPr>
              <a:t>The vast majority of cocaine users do not become chronic users</a:t>
            </a:r>
            <a:endParaRPr>
              <a:latin typeface="Times New Roman" panose="02020603050405020304" charset="0"/>
            </a:endParaRPr>
          </a:p>
          <a:p>
            <a:pPr>
              <a:lnSpc>
                <a:spcPct val="90000"/>
              </a:lnSpc>
            </a:pPr>
            <a:endParaRPr>
              <a:latin typeface="Times New Roman" panose="02020603050405020304" charset="0"/>
            </a:endParaRPr>
          </a:p>
        </p:txBody>
      </p:sp>
    </p:spTree>
  </p:cSld>
  <p:clrMapOvr>
    <a:masterClrMapping/>
  </p:clrMapOvr>
  <p:transition>
    <p:spli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5" name="Text Placeholder 44034"/>
          <p:cNvSpPr>
            <a:spLocks noGrp="1"/>
          </p:cNvSpPr>
          <p:nvPr>
            <p:ph type="body" idx="1"/>
          </p:nvPr>
        </p:nvSpPr>
        <p:spPr>
          <a:xfrm>
            <a:off x="609600" y="457200"/>
            <a:ext cx="7772400" cy="5181600"/>
          </a:xfrm>
        </p:spPr>
        <p:txBody>
          <a:bodyPr/>
          <a:p>
            <a:r>
              <a:rPr>
                <a:latin typeface="Times New Roman" panose="02020603050405020304" charset="0"/>
              </a:rPr>
              <a:t>Cocaine-driven humans will relegate all other drives and pleasures to a minor role in their lives…. If we were to design deliberately a chemical that would lock people into perpetual usage it would (be) cocaine</a:t>
            </a:r>
            <a:r>
              <a:rPr sz="2800">
                <a:latin typeface="Times New Roman" panose="02020603050405020304" charset="0"/>
              </a:rPr>
              <a:t> </a:t>
            </a:r>
            <a:r>
              <a:rPr sz="2400">
                <a:latin typeface="Times New Roman" panose="02020603050405020304" charset="0"/>
              </a:rPr>
              <a:t>(Cohen, US Govt Printing Off, 1984)</a:t>
            </a:r>
            <a:endParaRPr sz="2400">
              <a:latin typeface="Times New Roman" panose="02020603050405020304" charset="0"/>
            </a:endParaRPr>
          </a:p>
          <a:p>
            <a:r>
              <a:rPr>
                <a:latin typeface="Times New Roman" panose="02020603050405020304" charset="0"/>
              </a:rPr>
              <a:t>Repeated doses of addictive drugs – opiates, cocaine, and amphetamine – cause drug dependence and afterward, withdrawal</a:t>
            </a:r>
            <a:r>
              <a:rPr sz="2800">
                <a:latin typeface="Times New Roman" panose="02020603050405020304" charset="0"/>
              </a:rPr>
              <a:t> </a:t>
            </a:r>
            <a:r>
              <a:rPr sz="2400">
                <a:latin typeface="Times New Roman" panose="02020603050405020304" charset="0"/>
              </a:rPr>
              <a:t>(Hyman, Science 273:611, 1996)</a:t>
            </a:r>
            <a:endParaRPr sz="2800">
              <a:latin typeface="Times New Roman" panose="02020603050405020304" charset="0"/>
            </a:endParaRPr>
          </a:p>
        </p:txBody>
      </p:sp>
    </p:spTree>
  </p:cSld>
  <p:clrMapOvr>
    <a:masterClrMapping/>
  </p:clrMapOvr>
  <p:transition>
    <p:spli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3" name="Text Placeholder 71682"/>
          <p:cNvSpPr>
            <a:spLocks noGrp="1"/>
          </p:cNvSpPr>
          <p:nvPr>
            <p:ph type="body" idx="1"/>
          </p:nvPr>
        </p:nvSpPr>
        <p:spPr>
          <a:xfrm>
            <a:off x="533400" y="685800"/>
            <a:ext cx="7772400" cy="4114800"/>
          </a:xfrm>
        </p:spPr>
        <p:txBody>
          <a:bodyPr/>
          <a:p>
            <a:pPr>
              <a:lnSpc>
                <a:spcPct val="90000"/>
              </a:lnSpc>
              <a:buNone/>
            </a:pPr>
            <a:r>
              <a:rPr>
                <a:latin typeface="Times New Roman" panose="02020603050405020304" charset="0"/>
              </a:rPr>
              <a:t>   After 10 years, 60% (of cocaine users) had become completely abstinent, and 40% remained occasional users.  Most drug users ultimately stop.  Drugs no longer fit their lifestyle.  They get jobs, they have to get up early, they stop going to the disco, they have kids.</a:t>
            </a:r>
            <a:endParaRPr>
              <a:latin typeface="Times New Roman" panose="02020603050405020304" charset="0"/>
            </a:endParaRPr>
          </a:p>
          <a:p>
            <a:pPr>
              <a:lnSpc>
                <a:spcPct val="90000"/>
              </a:lnSpc>
              <a:buNone/>
            </a:pPr>
            <a:r>
              <a:rPr>
                <a:latin typeface="Times New Roman" panose="02020603050405020304" charset="0"/>
              </a:rPr>
              <a:t>   </a:t>
            </a:r>
            <a:r>
              <a:rPr sz="2400">
                <a:latin typeface="Times New Roman" panose="02020603050405020304" charset="0"/>
              </a:rPr>
              <a:t>Peter Cohen, Centre for Drug Research, </a:t>
            </a:r>
            <a:endParaRPr sz="2400">
              <a:latin typeface="Times New Roman" panose="02020603050405020304" charset="0"/>
            </a:endParaRPr>
          </a:p>
          <a:p>
            <a:pPr>
              <a:lnSpc>
                <a:spcPct val="90000"/>
              </a:lnSpc>
              <a:buNone/>
            </a:pPr>
            <a:r>
              <a:rPr sz="2400">
                <a:latin typeface="Times New Roman" panose="02020603050405020304" charset="0"/>
              </a:rPr>
              <a:t>    University of Amsterdam</a:t>
            </a:r>
            <a:endParaRPr sz="2400">
              <a:latin typeface="Times New Roman" panose="02020603050405020304" charset="0"/>
            </a:endParaRPr>
          </a:p>
        </p:txBody>
      </p:sp>
    </p:spTree>
  </p:cSld>
  <p:clrMapOvr>
    <a:masterClrMapping/>
  </p:clrMapOvr>
  <p:transition>
    <p:spli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3" name="Text Placeholder 46082"/>
          <p:cNvSpPr>
            <a:spLocks noGrp="1"/>
          </p:cNvSpPr>
          <p:nvPr>
            <p:ph type="body" idx="1"/>
          </p:nvPr>
        </p:nvSpPr>
        <p:spPr>
          <a:xfrm>
            <a:off x="762000" y="762000"/>
            <a:ext cx="7772400" cy="4114800"/>
          </a:xfrm>
        </p:spPr>
        <p:txBody>
          <a:bodyPr/>
          <a:p>
            <a:pPr>
              <a:lnSpc>
                <a:spcPct val="90000"/>
              </a:lnSpc>
            </a:pPr>
            <a:r>
              <a:rPr sz="2800">
                <a:latin typeface="Times New Roman" panose="02020603050405020304" charset="0"/>
              </a:rPr>
              <a:t>Americans born before 1905 had a 1% rate of depression by age 75</a:t>
            </a:r>
            <a:endParaRPr sz="2800">
              <a:latin typeface="Times New Roman" panose="02020603050405020304" charset="0"/>
            </a:endParaRPr>
          </a:p>
          <a:p>
            <a:pPr>
              <a:lnSpc>
                <a:spcPct val="90000"/>
              </a:lnSpc>
            </a:pPr>
            <a:r>
              <a:rPr sz="2800">
                <a:latin typeface="Times New Roman" panose="02020603050405020304" charset="0"/>
              </a:rPr>
              <a:t>Americans born 50 years later had a 6% rate of depression by age 24</a:t>
            </a:r>
            <a:endParaRPr sz="2800">
              <a:latin typeface="Times New Roman" panose="02020603050405020304" charset="0"/>
            </a:endParaRPr>
          </a:p>
          <a:p>
            <a:pPr>
              <a:lnSpc>
                <a:spcPct val="90000"/>
              </a:lnSpc>
            </a:pPr>
            <a:r>
              <a:rPr sz="2800">
                <a:latin typeface="Times New Roman" panose="02020603050405020304" charset="0"/>
              </a:rPr>
              <a:t>In the 1960s the average age of onset for manic-depression was 32</a:t>
            </a:r>
            <a:endParaRPr sz="2800">
              <a:latin typeface="Times New Roman" panose="02020603050405020304" charset="0"/>
            </a:endParaRPr>
          </a:p>
          <a:p>
            <a:pPr>
              <a:lnSpc>
                <a:spcPct val="90000"/>
              </a:lnSpc>
            </a:pPr>
            <a:r>
              <a:rPr sz="2800">
                <a:latin typeface="Times New Roman" panose="02020603050405020304" charset="0"/>
              </a:rPr>
              <a:t>In 1995 it was 19</a:t>
            </a:r>
            <a:endParaRPr sz="2800">
              <a:latin typeface="Times New Roman" panose="02020603050405020304" charset="0"/>
            </a:endParaRPr>
          </a:p>
          <a:p>
            <a:pPr>
              <a:lnSpc>
                <a:spcPct val="90000"/>
              </a:lnSpc>
            </a:pPr>
            <a:r>
              <a:rPr sz="2800">
                <a:latin typeface="Times New Roman" panose="02020603050405020304" charset="0"/>
              </a:rPr>
              <a:t>Only social factors can explain the above</a:t>
            </a:r>
            <a:endParaRPr sz="2800">
              <a:latin typeface="Times New Roman" panose="02020603050405020304" charset="0"/>
            </a:endParaRPr>
          </a:p>
          <a:p>
            <a:pPr>
              <a:lnSpc>
                <a:spcPct val="90000"/>
              </a:lnSpc>
              <a:buNone/>
            </a:pPr>
            <a:r>
              <a:rPr sz="2800">
                <a:latin typeface="Times New Roman" panose="02020603050405020304" charset="0"/>
              </a:rPr>
              <a:t>    </a:t>
            </a:r>
            <a:r>
              <a:rPr sz="2000">
                <a:latin typeface="Times New Roman" panose="02020603050405020304" charset="0"/>
              </a:rPr>
              <a:t>Peele and DeGrandpre, Psychol Today July/Aug 1995, p 62</a:t>
            </a:r>
            <a:endParaRPr sz="2800">
              <a:latin typeface="Times New Roman" panose="02020603050405020304" charset="0"/>
            </a:endParaRPr>
          </a:p>
          <a:p>
            <a:pPr>
              <a:lnSpc>
                <a:spcPct val="90000"/>
              </a:lnSpc>
              <a:buNone/>
            </a:pPr>
            <a:endParaRPr sz="2800">
              <a:latin typeface="Times New Roman" panose="02020603050405020304" charset="0"/>
            </a:endParaRPr>
          </a:p>
        </p:txBody>
      </p:sp>
    </p:spTree>
  </p:cSld>
  <p:clrMapOvr>
    <a:masterClrMapping/>
  </p:clrMapOvr>
  <p:transition>
    <p:spli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7" name="Text Placeholder 47106"/>
          <p:cNvSpPr>
            <a:spLocks noGrp="1"/>
          </p:cNvSpPr>
          <p:nvPr>
            <p:ph type="body" idx="1"/>
          </p:nvPr>
        </p:nvSpPr>
        <p:spPr>
          <a:xfrm>
            <a:off x="762000" y="762000"/>
            <a:ext cx="7772400" cy="4114800"/>
          </a:xfrm>
        </p:spPr>
        <p:txBody>
          <a:bodyPr/>
          <a:p>
            <a:pPr>
              <a:lnSpc>
                <a:spcPct val="90000"/>
              </a:lnSpc>
            </a:pPr>
            <a:r>
              <a:rPr sz="2800">
                <a:latin typeface="Times New Roman" panose="02020603050405020304" charset="0"/>
              </a:rPr>
              <a:t>Antidepressants work</a:t>
            </a:r>
            <a:endParaRPr sz="2800">
              <a:latin typeface="Times New Roman" panose="02020603050405020304" charset="0"/>
            </a:endParaRPr>
          </a:p>
          <a:p>
            <a:pPr>
              <a:lnSpc>
                <a:spcPct val="90000"/>
              </a:lnSpc>
            </a:pPr>
            <a:r>
              <a:rPr sz="2800">
                <a:latin typeface="Times New Roman" panose="02020603050405020304" charset="0"/>
              </a:rPr>
              <a:t>They have cellular and biochemical effects</a:t>
            </a:r>
            <a:endParaRPr sz="2800">
              <a:latin typeface="Times New Roman" panose="02020603050405020304" charset="0"/>
            </a:endParaRPr>
          </a:p>
          <a:p>
            <a:pPr>
              <a:lnSpc>
                <a:spcPct val="90000"/>
              </a:lnSpc>
            </a:pPr>
            <a:r>
              <a:rPr sz="2800">
                <a:latin typeface="Times New Roman" panose="02020603050405020304" charset="0"/>
              </a:rPr>
              <a:t>But “the gulf between the description of drug action (at the cellular and biochemical level) and the description at the functional and behavioral level remains very wide. Attempts to bridge it seem like throwing candy floss into the Grand Canyon.”</a:t>
            </a:r>
            <a:endParaRPr sz="2800">
              <a:latin typeface="Times New Roman" panose="02020603050405020304" charset="0"/>
            </a:endParaRPr>
          </a:p>
          <a:p>
            <a:pPr>
              <a:lnSpc>
                <a:spcPct val="90000"/>
              </a:lnSpc>
              <a:buNone/>
            </a:pPr>
            <a:r>
              <a:rPr sz="2800">
                <a:latin typeface="Times New Roman" panose="02020603050405020304" charset="0"/>
              </a:rPr>
              <a:t>   </a:t>
            </a:r>
            <a:r>
              <a:rPr sz="2400">
                <a:latin typeface="Times New Roman" panose="02020603050405020304" charset="0"/>
              </a:rPr>
              <a:t>Rang et al quoted in Glynn </a:t>
            </a:r>
            <a:r>
              <a:rPr sz="2400" i="1">
                <a:latin typeface="Times New Roman" panose="02020603050405020304" charset="0"/>
              </a:rPr>
              <a:t>The Anatomy of Thought</a:t>
            </a:r>
            <a:r>
              <a:rPr sz="2400">
                <a:latin typeface="Times New Roman" panose="02020603050405020304" charset="0"/>
              </a:rPr>
              <a:t>, Oxford Univ Press, 1999, p 349</a:t>
            </a:r>
            <a:endParaRPr sz="2800">
              <a:latin typeface="Times New Roman" panose="02020603050405020304" charset="0"/>
            </a:endParaRPr>
          </a:p>
        </p:txBody>
      </p:sp>
    </p:spTree>
  </p:cSld>
  <p:clrMapOvr>
    <a:masterClrMapping/>
  </p:clrMapOvr>
  <p:transition>
    <p:spli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Title 54273"/>
          <p:cNvSpPr>
            <a:spLocks noGrp="1"/>
          </p:cNvSpPr>
          <p:nvPr>
            <p:ph type="title"/>
          </p:nvPr>
        </p:nvSpPr>
        <p:spPr>
          <a:xfrm>
            <a:off x="685800" y="800100"/>
            <a:ext cx="7772400" cy="762000"/>
          </a:xfrm>
        </p:spPr>
        <p:txBody>
          <a:bodyPr anchor="ctr">
            <a:spAutoFit/>
          </a:bodyPr>
          <a:p>
            <a:r>
              <a:rPr>
                <a:latin typeface="Times New Roman" panose="02020603050405020304" charset="0"/>
              </a:rPr>
              <a:t>The Brain/Behavior Syllogism</a:t>
            </a:r>
            <a:endParaRPr>
              <a:latin typeface="Times New Roman" panose="02020603050405020304" charset="0"/>
            </a:endParaRPr>
          </a:p>
        </p:txBody>
      </p:sp>
      <p:sp>
        <p:nvSpPr>
          <p:cNvPr id="54275" name="Text Placeholder 54274"/>
          <p:cNvSpPr>
            <a:spLocks noGrp="1"/>
          </p:cNvSpPr>
          <p:nvPr>
            <p:ph type="body" idx="1"/>
          </p:nvPr>
        </p:nvSpPr>
        <p:spPr/>
        <p:txBody>
          <a:bodyPr/>
          <a:p>
            <a:r>
              <a:rPr>
                <a:latin typeface="Times New Roman" panose="02020603050405020304" charset="0"/>
              </a:rPr>
              <a:t>The brain controls behavior</a:t>
            </a:r>
            <a:endParaRPr>
              <a:latin typeface="Times New Roman" panose="02020603050405020304" charset="0"/>
            </a:endParaRPr>
          </a:p>
          <a:p>
            <a:r>
              <a:rPr>
                <a:latin typeface="Times New Roman" panose="02020603050405020304" charset="0"/>
              </a:rPr>
              <a:t>The brain is an organ</a:t>
            </a:r>
            <a:endParaRPr>
              <a:latin typeface="Times New Roman" panose="02020603050405020304" charset="0"/>
            </a:endParaRPr>
          </a:p>
          <a:p>
            <a:r>
              <a:rPr>
                <a:latin typeface="Times New Roman" panose="02020603050405020304" charset="0"/>
              </a:rPr>
              <a:t>Therefore, behavior can be understood by examining the biological mechanisms that are common to all organs</a:t>
            </a:r>
            <a:endParaRPr>
              <a:latin typeface="Times New Roman" panose="02020603050405020304" charset="0"/>
            </a:endParaRPr>
          </a:p>
        </p:txBody>
      </p:sp>
    </p:spTree>
  </p:cSld>
  <p:clrMapOvr>
    <a:masterClrMapping/>
  </p:clrMapOvr>
  <p:transition>
    <p:spli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3" name="Text Placeholder 30722"/>
          <p:cNvSpPr>
            <a:spLocks noGrp="1"/>
          </p:cNvSpPr>
          <p:nvPr>
            <p:ph type="body" idx="1"/>
          </p:nvPr>
        </p:nvSpPr>
        <p:spPr>
          <a:xfrm>
            <a:off x="685800" y="990600"/>
            <a:ext cx="7772400" cy="4114800"/>
          </a:xfrm>
        </p:spPr>
        <p:txBody>
          <a:bodyPr/>
          <a:p>
            <a:pPr>
              <a:buNone/>
            </a:pPr>
            <a:r>
              <a:t>   </a:t>
            </a:r>
            <a:r>
              <a:rPr>
                <a:latin typeface="Times New Roman" panose="02020603050405020304" charset="0"/>
              </a:rPr>
              <a:t>Compulsive drug-seeking behavior is often attributed to the seductive reinforcing of certain insidious drug molecules.  Rather behavioral variables are as important as pharmacological ones in the development of compulsive drug-seeking behavior.</a:t>
            </a:r>
            <a:endParaRPr>
              <a:latin typeface="Times New Roman" panose="02020603050405020304" charset="0"/>
            </a:endParaRPr>
          </a:p>
          <a:p>
            <a:pPr>
              <a:buNone/>
            </a:pPr>
            <a:r>
              <a:rPr sz="2400">
                <a:latin typeface="Times New Roman" panose="02020603050405020304" charset="0"/>
              </a:rPr>
              <a:t>   Charles Schuster, Director, National Institute on Drug Abuse</a:t>
            </a:r>
            <a:endParaRPr sz="2400">
              <a:latin typeface="Times New Roman" panose="02020603050405020304" charset="0"/>
            </a:endParaRPr>
          </a:p>
          <a:p>
            <a:pPr>
              <a:buNone/>
            </a:pPr>
            <a:endParaRPr>
              <a:latin typeface="Times New Roman" panose="02020603050405020304" charset="0"/>
            </a:endParaRPr>
          </a:p>
        </p:txBody>
      </p:sp>
    </p:spTree>
  </p:cSld>
  <p:clrMapOvr>
    <a:masterClrMapping/>
  </p:clrMapOvr>
  <p:transition>
    <p:spli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Title 48129"/>
          <p:cNvSpPr>
            <a:spLocks noGrp="1"/>
          </p:cNvSpPr>
          <p:nvPr>
            <p:ph type="title"/>
          </p:nvPr>
        </p:nvSpPr>
        <p:spPr>
          <a:xfrm>
            <a:off x="685800" y="800100"/>
            <a:ext cx="7772400" cy="762000"/>
          </a:xfrm>
        </p:spPr>
        <p:txBody>
          <a:bodyPr anchor="ctr">
            <a:spAutoFit/>
          </a:bodyPr>
          <a:p>
            <a:r>
              <a:rPr>
                <a:latin typeface="Times New Roman" panose="02020603050405020304" charset="0"/>
              </a:rPr>
              <a:t>The Molecular Psychiatrist</a:t>
            </a:r>
            <a:endParaRPr>
              <a:latin typeface="Times New Roman" panose="02020603050405020304" charset="0"/>
            </a:endParaRPr>
          </a:p>
        </p:txBody>
      </p:sp>
      <p:sp>
        <p:nvSpPr>
          <p:cNvPr id="48131" name="Text Placeholder 48130"/>
          <p:cNvSpPr>
            <a:spLocks noGrp="1"/>
          </p:cNvSpPr>
          <p:nvPr>
            <p:ph type="body" idx="1"/>
          </p:nvPr>
        </p:nvSpPr>
        <p:spPr/>
        <p:txBody>
          <a:bodyPr/>
          <a:p>
            <a:pPr>
              <a:buNone/>
            </a:pPr>
            <a:r>
              <a:t>  </a:t>
            </a:r>
            <a:r>
              <a:rPr>
                <a:latin typeface="Times New Roman" panose="02020603050405020304" charset="0"/>
              </a:rPr>
              <a:t>Sir, a psychiatrist doing molecular biology is like a dog walking on his hind legs.  It is not done well, but you are surprised to find it done at all.</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Apologies to Sam Johnson and James Boswell</a:t>
            </a:r>
            <a:endParaRPr sz="2400">
              <a:latin typeface="Times New Roman" panose="02020603050405020304" charset="0"/>
            </a:endParaRPr>
          </a:p>
        </p:txBody>
      </p:sp>
    </p:spTree>
  </p:cSld>
  <p:clrMapOvr>
    <a:masterClrMapping/>
  </p:clrMapOvr>
  <p:transition>
    <p:spli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7522" name="Picture 107521" descr="msotw9_temp0"/>
          <p:cNvPicPr>
            <a:picLocks noChangeAspect="1"/>
          </p:cNvPicPr>
          <p:nvPr/>
        </p:nvPicPr>
        <p:blipFill>
          <a:blip r:embed="rId1"/>
          <a:stretch>
            <a:fillRect/>
          </a:stretch>
        </p:blipFill>
        <p:spPr>
          <a:xfrm>
            <a:off x="1905000" y="228600"/>
            <a:ext cx="5334000" cy="6400800"/>
          </a:xfrm>
          <a:prstGeom prst="rect">
            <a:avLst/>
          </a:prstGeom>
          <a:noFill/>
          <a:ln w="9525">
            <a:noFill/>
          </a:ln>
        </p:spPr>
      </p:pic>
    </p:spTree>
  </p:cSld>
  <p:clrMapOvr>
    <a:masterClrMapping/>
  </p:clrMapOvr>
  <p:transition>
    <p:spli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5" name="Text Placeholder 49154"/>
          <p:cNvSpPr>
            <a:spLocks noGrp="1"/>
          </p:cNvSpPr>
          <p:nvPr>
            <p:ph type="body" idx="1"/>
          </p:nvPr>
        </p:nvSpPr>
        <p:spPr>
          <a:xfrm>
            <a:off x="533400" y="1143000"/>
            <a:ext cx="7772400" cy="4114800"/>
          </a:xfrm>
        </p:spPr>
        <p:txBody>
          <a:bodyPr/>
          <a:p>
            <a:pPr>
              <a:buNone/>
            </a:pPr>
            <a:r>
              <a:rPr>
                <a:latin typeface="Times New Roman" panose="02020603050405020304" charset="0"/>
              </a:rPr>
              <a:t>   Drugs of abuse cause long-lasting changes in the brain that underpin the behavioral abnormalities associated with drug addiction.</a:t>
            </a:r>
            <a:endParaRPr>
              <a:latin typeface="Times New Roman" panose="02020603050405020304" charset="0"/>
            </a:endParaRPr>
          </a:p>
          <a:p>
            <a:pPr>
              <a:buNone/>
            </a:pP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Nestler, Science 292:2266, 2001</a:t>
            </a:r>
            <a:endParaRPr>
              <a:latin typeface="Times New Roman" panose="02020603050405020304" charset="0"/>
            </a:endParaRPr>
          </a:p>
        </p:txBody>
      </p:sp>
    </p:spTree>
  </p:cSld>
  <p:clrMapOvr>
    <a:masterClrMapping/>
  </p:clrMapOvr>
  <p:transition>
    <p:spli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9" name="Text Placeholder 50178"/>
          <p:cNvSpPr>
            <a:spLocks noGrp="1"/>
          </p:cNvSpPr>
          <p:nvPr>
            <p:ph type="body" idx="1"/>
          </p:nvPr>
        </p:nvSpPr>
        <p:spPr/>
        <p:txBody>
          <a:bodyPr/>
          <a:p>
            <a:r>
              <a:rPr>
                <a:latin typeface="Times New Roman" panose="02020603050405020304" charset="0"/>
              </a:rPr>
              <a:t>Numerous changes in the brain have been described in animals taking drugs of abuse</a:t>
            </a:r>
            <a:endParaRPr>
              <a:latin typeface="Times New Roman" panose="02020603050405020304" charset="0"/>
            </a:endParaRPr>
          </a:p>
          <a:p>
            <a:r>
              <a:rPr>
                <a:latin typeface="Times New Roman" panose="02020603050405020304" charset="0"/>
              </a:rPr>
              <a:t>The link between these changes and behavior is totally absent</a:t>
            </a:r>
            <a:endParaRPr>
              <a:latin typeface="Times New Roman" panose="02020603050405020304" charset="0"/>
            </a:endParaRPr>
          </a:p>
        </p:txBody>
      </p:sp>
    </p:spTree>
  </p:cSld>
  <p:clrMapOvr>
    <a:masterClrMapping/>
  </p:clrMapOvr>
  <p:transition>
    <p:spli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3" name="Text Placeholder 51202"/>
          <p:cNvSpPr>
            <a:spLocks noGrp="1"/>
          </p:cNvSpPr>
          <p:nvPr>
            <p:ph type="body" idx="1"/>
          </p:nvPr>
        </p:nvSpPr>
        <p:spPr>
          <a:xfrm>
            <a:off x="609600" y="914400"/>
            <a:ext cx="7772400" cy="4114800"/>
          </a:xfrm>
        </p:spPr>
        <p:txBody>
          <a:bodyPr/>
          <a:p>
            <a:pPr>
              <a:lnSpc>
                <a:spcPct val="90000"/>
              </a:lnSpc>
              <a:buNone/>
            </a:pPr>
            <a:r>
              <a:rPr sz="2800">
                <a:latin typeface="Times New Roman" panose="02020603050405020304" charset="0"/>
              </a:rPr>
              <a:t>   Mice lacking the </a:t>
            </a:r>
            <a:r>
              <a:rPr sz="2800" i="1">
                <a:latin typeface="Times New Roman" panose="02020603050405020304" charset="0"/>
              </a:rPr>
              <a:t>fosB</a:t>
            </a:r>
            <a:r>
              <a:rPr sz="2800">
                <a:latin typeface="Times New Roman" panose="02020603050405020304" charset="0"/>
              </a:rPr>
              <a:t> gene show abnormal biochemical and behavioral responses to chronic administration of drugs of abuse or antidepressant treatments…. This evolving work supports the view that delta </a:t>
            </a:r>
            <a:r>
              <a:rPr sz="2800" i="1">
                <a:latin typeface="Times New Roman" panose="02020603050405020304" charset="0"/>
              </a:rPr>
              <a:t>fosB</a:t>
            </a:r>
            <a:r>
              <a:rPr sz="2800">
                <a:latin typeface="Times New Roman" panose="02020603050405020304" charset="0"/>
              </a:rPr>
              <a:t> functions as a type of ‘molecular switch’ that gradually converts acute responses into relatively stable adaptations that underlie long-term neural and behavioral plasticity to repeated stimuli.</a:t>
            </a:r>
            <a:endParaRPr sz="2800">
              <a:latin typeface="Times New Roman" panose="02020603050405020304" charset="0"/>
            </a:endParaRPr>
          </a:p>
          <a:p>
            <a:pPr>
              <a:lnSpc>
                <a:spcPct val="90000"/>
              </a:lnSpc>
              <a:buNone/>
            </a:pPr>
            <a:r>
              <a:rPr sz="2800">
                <a:latin typeface="Times New Roman" panose="02020603050405020304" charset="0"/>
              </a:rPr>
              <a:t>   </a:t>
            </a:r>
            <a:r>
              <a:rPr sz="2400">
                <a:latin typeface="Times New Roman" panose="02020603050405020304" charset="0"/>
              </a:rPr>
              <a:t>Nestler et al, Brain Res 835:10, 1999</a:t>
            </a:r>
            <a:endParaRPr sz="2800">
              <a:latin typeface="Times New Roman" panose="02020603050405020304" charset="0"/>
            </a:endParaRPr>
          </a:p>
        </p:txBody>
      </p:sp>
    </p:spTree>
  </p:cSld>
  <p:clrMapOvr>
    <a:masterClrMapping/>
  </p:clrMapOvr>
  <p:transition>
    <p:spli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7" name="Text Placeholder 52226"/>
          <p:cNvSpPr>
            <a:spLocks noGrp="1"/>
          </p:cNvSpPr>
          <p:nvPr>
            <p:ph type="body" idx="1"/>
          </p:nvPr>
        </p:nvSpPr>
        <p:spPr>
          <a:xfrm>
            <a:off x="609600" y="914400"/>
            <a:ext cx="7772400" cy="4114800"/>
          </a:xfrm>
        </p:spPr>
        <p:txBody>
          <a:bodyPr/>
          <a:p>
            <a:pPr>
              <a:buNone/>
            </a:pPr>
            <a:r>
              <a:rPr>
                <a:latin typeface="Times New Roman" panose="02020603050405020304" charset="0"/>
              </a:rPr>
              <a:t>   Chronic administration of opiates or cocaine have been shown to alter the activity or expression of diverse types of cellular proteins in specific target neurons within the CNS.</a:t>
            </a:r>
            <a:endParaRPr>
              <a:latin typeface="Times New Roman" panose="02020603050405020304" charset="0"/>
            </a:endParaRPr>
          </a:p>
          <a:p>
            <a:pPr>
              <a:buNone/>
            </a:pP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Nestler, Cur Opin Neurobiol 7:713, 1997</a:t>
            </a:r>
            <a:endParaRPr>
              <a:latin typeface="Times New Roman" panose="02020603050405020304" charset="0"/>
            </a:endParaRPr>
          </a:p>
        </p:txBody>
      </p:sp>
    </p:spTree>
  </p:cSld>
  <p:clrMapOvr>
    <a:masterClrMapping/>
  </p:clrMapOvr>
  <p:transition>
    <p:spli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1" name="Text Placeholder 53250"/>
          <p:cNvSpPr>
            <a:spLocks noGrp="1"/>
          </p:cNvSpPr>
          <p:nvPr>
            <p:ph type="body" idx="1"/>
          </p:nvPr>
        </p:nvSpPr>
        <p:spPr>
          <a:xfrm>
            <a:off x="762000" y="990600"/>
            <a:ext cx="7772400" cy="4114800"/>
          </a:xfrm>
        </p:spPr>
        <p:txBody>
          <a:bodyPr/>
          <a:p>
            <a:r>
              <a:rPr>
                <a:latin typeface="Times New Roman" panose="02020603050405020304" charset="0"/>
              </a:rPr>
              <a:t>Again, connecting these changes to behavior is apt to be impossible</a:t>
            </a:r>
            <a:endParaRPr>
              <a:latin typeface="Times New Roman" panose="02020603050405020304" charset="0"/>
            </a:endParaRPr>
          </a:p>
          <a:p>
            <a:r>
              <a:rPr>
                <a:latin typeface="Times New Roman" panose="02020603050405020304" charset="0"/>
              </a:rPr>
              <a:t>Similar changes would doubtless be observed following memorization of a poem, if a mouse could memorize a poem</a:t>
            </a:r>
            <a:endParaRPr>
              <a:latin typeface="Times New Roman" panose="02020603050405020304" charset="0"/>
            </a:endParaRPr>
          </a:p>
          <a:p>
            <a:r>
              <a:rPr>
                <a:latin typeface="Times New Roman" panose="02020603050405020304" charset="0"/>
              </a:rPr>
              <a:t>The relevance of these animal models is tenuous or non-existent</a:t>
            </a:r>
            <a:endParaRPr>
              <a:latin typeface="Times New Roman" panose="02020603050405020304" charset="0"/>
            </a:endParaRPr>
          </a:p>
        </p:txBody>
      </p:sp>
    </p:spTree>
  </p:cSld>
  <p:clrMapOvr>
    <a:masterClrMapping/>
  </p:clrMapOvr>
  <p:transition>
    <p:spli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7" name="Text Placeholder 57346"/>
          <p:cNvSpPr>
            <a:spLocks noGrp="1"/>
          </p:cNvSpPr>
          <p:nvPr>
            <p:ph type="body" idx="1"/>
          </p:nvPr>
        </p:nvSpPr>
        <p:spPr>
          <a:xfrm>
            <a:off x="685800" y="1066800"/>
            <a:ext cx="7772400" cy="4114800"/>
          </a:xfrm>
        </p:spPr>
        <p:txBody>
          <a:bodyPr/>
          <a:p>
            <a:pPr>
              <a:buNone/>
            </a:pPr>
            <a:r>
              <a:rPr sz="2800">
                <a:latin typeface="Times New Roman" panose="02020603050405020304" charset="0"/>
              </a:rPr>
              <a:t>   There is evidence that ‘natural addictions’, such as overeating, pathological gambling, compulsive shopping and perhaps excessive exercise may involve analogous (to alcohol, opiates, and cocaine) mechanisms…. Animal models of addiction are well developed in contrast to other psychiatric abnormalities.</a:t>
            </a:r>
            <a:endParaRPr sz="2800">
              <a:latin typeface="Times New Roman" panose="02020603050405020304" charset="0"/>
            </a:endParaRPr>
          </a:p>
          <a:p>
            <a:pPr>
              <a:buNone/>
            </a:pPr>
            <a:r>
              <a:rPr sz="2800">
                <a:latin typeface="Times New Roman" panose="02020603050405020304" charset="0"/>
              </a:rPr>
              <a:t>   </a:t>
            </a:r>
            <a:r>
              <a:rPr sz="2000">
                <a:latin typeface="Times New Roman" panose="02020603050405020304" charset="0"/>
              </a:rPr>
              <a:t>Nestler and Landsman</a:t>
            </a:r>
            <a:endParaRPr sz="2800">
              <a:latin typeface="Times New Roman" panose="02020603050405020304" charset="0"/>
            </a:endParaRPr>
          </a:p>
        </p:txBody>
      </p:sp>
    </p:spTree>
  </p:cSld>
  <p:clrMapOvr>
    <a:masterClrMapping/>
  </p:clrMapOvr>
  <p:transition>
    <p:spli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Text Box 102401"/>
          <p:cNvSpPr txBox="1"/>
          <p:nvPr/>
        </p:nvSpPr>
        <p:spPr>
          <a:xfrm>
            <a:off x="1295400" y="1828800"/>
            <a:ext cx="6553200" cy="1614488"/>
          </a:xfrm>
          <a:prstGeom prst="rect">
            <a:avLst/>
          </a:prstGeom>
          <a:noFill/>
          <a:ln w="9525">
            <a:noFill/>
          </a:ln>
        </p:spPr>
        <p:txBody>
          <a:bodyPr>
            <a:spAutoFit/>
          </a:bodyPr>
          <a:p>
            <a:pPr>
              <a:spcBef>
                <a:spcPct val="50000"/>
              </a:spcBef>
            </a:pPr>
            <a:r>
              <a:t>Nestler has recently added sex and Internet use to the list</a:t>
            </a:r>
          </a:p>
          <a:p>
            <a:pPr>
              <a:spcBef>
                <a:spcPct val="50000"/>
              </a:spcBef>
            </a:pPr>
            <a:r>
              <a:rPr sz="2400"/>
              <a:t>Fort Worth Star-Telegram Feb 25, 2001</a:t>
            </a:r>
            <a:endParaRPr sz="2400"/>
          </a:p>
        </p:txBody>
      </p:sp>
    </p:spTree>
  </p:cSld>
  <p:clrMapOvr>
    <a:masterClrMapping/>
  </p:clrMapOvr>
  <p:transition>
    <p:spli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3" name="Text Placeholder 56322"/>
          <p:cNvSpPr>
            <a:spLocks noGrp="1"/>
          </p:cNvSpPr>
          <p:nvPr>
            <p:ph type="body" idx="1"/>
          </p:nvPr>
        </p:nvSpPr>
        <p:spPr>
          <a:xfrm>
            <a:off x="685800" y="1371600"/>
            <a:ext cx="7772400" cy="4114800"/>
          </a:xfrm>
        </p:spPr>
        <p:txBody>
          <a:bodyPr/>
          <a:p>
            <a:pPr>
              <a:lnSpc>
                <a:spcPct val="90000"/>
              </a:lnSpc>
            </a:pPr>
            <a:r>
              <a:rPr>
                <a:latin typeface="Times New Roman" panose="02020603050405020304" charset="0"/>
              </a:rPr>
              <a:t>To understand addiction, it is important to define the types of molecular and cellular adaptation at the levels of neurons and synapses</a:t>
            </a:r>
            <a:endParaRPr>
              <a:latin typeface="Times New Roman" panose="02020603050405020304" charset="0"/>
            </a:endParaRPr>
          </a:p>
          <a:p>
            <a:pPr>
              <a:lnSpc>
                <a:spcPct val="90000"/>
              </a:lnSpc>
            </a:pPr>
            <a:r>
              <a:rPr>
                <a:latin typeface="Times New Roman" panose="02020603050405020304" charset="0"/>
              </a:rPr>
              <a:t>Dependence is an altered physiological state …which leads to withdrawal (he includes cocaine)</a:t>
            </a:r>
            <a:endParaRPr>
              <a:latin typeface="Times New Roman" panose="02020603050405020304" charset="0"/>
            </a:endParaRPr>
          </a:p>
          <a:p>
            <a:pPr>
              <a:lnSpc>
                <a:spcPct val="90000"/>
              </a:lnSpc>
              <a:buNone/>
            </a:pPr>
            <a:r>
              <a:rPr>
                <a:latin typeface="Times New Roman" panose="02020603050405020304" charset="0"/>
              </a:rPr>
              <a:t>   </a:t>
            </a:r>
            <a:r>
              <a:rPr sz="2400">
                <a:latin typeface="Times New Roman" panose="02020603050405020304" charset="0"/>
              </a:rPr>
              <a:t>Nestler and Landsman, Nature 409:834,2001</a:t>
            </a:r>
            <a:endParaRPr sz="2400">
              <a:latin typeface="Times New Roman" panose="02020603050405020304" charset="0"/>
            </a:endParaRPr>
          </a:p>
        </p:txBody>
      </p:sp>
    </p:spTree>
  </p:cSld>
  <p:clrMapOvr>
    <a:masterClrMapping/>
  </p:clrMapOvr>
  <p:transition>
    <p:spli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9" name="Text Placeholder 55298"/>
          <p:cNvSpPr>
            <a:spLocks noGrp="1"/>
          </p:cNvSpPr>
          <p:nvPr>
            <p:ph type="body" idx="1"/>
          </p:nvPr>
        </p:nvSpPr>
        <p:spPr>
          <a:xfrm>
            <a:off x="685800" y="1371600"/>
            <a:ext cx="7772400" cy="4114800"/>
          </a:xfrm>
        </p:spPr>
        <p:txBody>
          <a:bodyPr/>
          <a:p>
            <a:pPr>
              <a:lnSpc>
                <a:spcPct val="90000"/>
              </a:lnSpc>
            </a:pPr>
            <a:r>
              <a:rPr>
                <a:latin typeface="Times New Roman" panose="02020603050405020304" charset="0"/>
              </a:rPr>
              <a:t>The cortex contains 100 billion neurons</a:t>
            </a:r>
            <a:endParaRPr>
              <a:latin typeface="Times New Roman" panose="02020603050405020304" charset="0"/>
            </a:endParaRPr>
          </a:p>
          <a:p>
            <a:pPr>
              <a:lnSpc>
                <a:spcPct val="90000"/>
              </a:lnSpc>
            </a:pPr>
            <a:r>
              <a:rPr>
                <a:latin typeface="Times New Roman" panose="02020603050405020304" charset="0"/>
              </a:rPr>
              <a:t>There are 10</a:t>
            </a:r>
            <a:r>
              <a:rPr baseline="30000">
                <a:latin typeface="Times New Roman" panose="02020603050405020304" charset="0"/>
              </a:rPr>
              <a:t>14 </a:t>
            </a:r>
            <a:r>
              <a:rPr>
                <a:latin typeface="Times New Roman" panose="02020603050405020304" charset="0"/>
              </a:rPr>
              <a:t>synapses in the brain</a:t>
            </a:r>
            <a:endParaRPr>
              <a:latin typeface="Times New Roman" panose="02020603050405020304" charset="0"/>
            </a:endParaRPr>
          </a:p>
          <a:p>
            <a:pPr>
              <a:lnSpc>
                <a:spcPct val="90000"/>
              </a:lnSpc>
            </a:pPr>
            <a:r>
              <a:rPr>
                <a:latin typeface="Times New Roman" panose="02020603050405020304" charset="0"/>
              </a:rPr>
              <a:t>The possible interactions among all the human genes and their transcribed proteins exceed the number of particles in the universe</a:t>
            </a:r>
            <a:endParaRPr>
              <a:latin typeface="Times New Roman" panose="02020603050405020304" charset="0"/>
            </a:endParaRPr>
          </a:p>
          <a:p>
            <a:pPr>
              <a:lnSpc>
                <a:spcPct val="90000"/>
              </a:lnSpc>
            </a:pPr>
            <a:r>
              <a:rPr>
                <a:latin typeface="Times New Roman" panose="02020603050405020304" charset="0"/>
              </a:rPr>
              <a:t>Human behavior as a purely biological problem is impossibly complex</a:t>
            </a:r>
            <a:endParaRPr>
              <a:latin typeface="Times New Roman" panose="02020603050405020304" charset="0"/>
            </a:endParaRPr>
          </a:p>
        </p:txBody>
      </p:sp>
    </p:spTree>
  </p:cSld>
  <p:clrMapOvr>
    <a:masterClrMapping/>
  </p:clrMapOvr>
  <p:transition>
    <p:spli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1" name="Text Placeholder 58370"/>
          <p:cNvSpPr>
            <a:spLocks noGrp="1"/>
          </p:cNvSpPr>
          <p:nvPr>
            <p:ph type="body" idx="1"/>
          </p:nvPr>
        </p:nvSpPr>
        <p:spPr>
          <a:xfrm>
            <a:off x="609600" y="1066800"/>
            <a:ext cx="7772400" cy="4114800"/>
          </a:xfrm>
        </p:spPr>
        <p:txBody>
          <a:bodyPr/>
          <a:p>
            <a:pPr>
              <a:lnSpc>
                <a:spcPct val="90000"/>
              </a:lnSpc>
              <a:buNone/>
            </a:pPr>
            <a:r>
              <a:rPr>
                <a:latin typeface="Times New Roman" panose="02020603050405020304" charset="0"/>
              </a:rPr>
              <a:t>   Simply having the list of all genes, and shortly thereafter the list of all proteins for behavioral trait “X” will not be enough for us to achieve understanding of the biological substrates of these traits/disorders…. Complex traits cannot be assessed one gene (or one gene product) at a time.</a:t>
            </a:r>
            <a:endParaRPr>
              <a:latin typeface="Times New Roman" panose="02020603050405020304" charset="0"/>
            </a:endParaRPr>
          </a:p>
          <a:p>
            <a:pPr>
              <a:lnSpc>
                <a:spcPct val="90000"/>
              </a:lnSpc>
              <a:buNone/>
            </a:pPr>
            <a:r>
              <a:rPr sz="2400">
                <a:latin typeface="Times New Roman" panose="02020603050405020304" charset="0"/>
              </a:rPr>
              <a:t>    - more-</a:t>
            </a:r>
            <a:endParaRPr sz="2400">
              <a:latin typeface="Times New Roman" panose="02020603050405020304" charset="0"/>
            </a:endParaRPr>
          </a:p>
        </p:txBody>
      </p:sp>
    </p:spTree>
  </p:cSld>
  <p:clrMapOvr>
    <a:masterClrMapping/>
  </p:clrMapOvr>
  <p:transition>
    <p:spli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5" name="Text Placeholder 59394"/>
          <p:cNvSpPr>
            <a:spLocks noGrp="1"/>
          </p:cNvSpPr>
          <p:nvPr>
            <p:ph type="body" idx="1"/>
          </p:nvPr>
        </p:nvSpPr>
        <p:spPr>
          <a:xfrm>
            <a:off x="685800" y="1371600"/>
            <a:ext cx="7772400" cy="4114800"/>
          </a:xfrm>
        </p:spPr>
        <p:txBody>
          <a:bodyPr/>
          <a:p>
            <a:pPr>
              <a:buNone/>
            </a:pPr>
            <a:r>
              <a:rPr>
                <a:latin typeface="Times New Roman" panose="02020603050405020304" charset="0"/>
              </a:rPr>
              <a:t>   Rather, knowledge of how multiple genes interact, and how their effects depend on the complex environment in which they are expressed will be needed to make progress to the next level of understanding.</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Crabbe, Lancet 357:534, 2001</a:t>
            </a:r>
            <a:endParaRPr sz="2400">
              <a:latin typeface="Times New Roman" panose="02020603050405020304" charset="0"/>
            </a:endParaRPr>
          </a:p>
        </p:txBody>
      </p:sp>
    </p:spTree>
  </p:cSld>
  <p:clrMapOvr>
    <a:masterClrMapping/>
  </p:clrMapOvr>
  <p:transition>
    <p:spli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7" name="Text Placeholder 62466"/>
          <p:cNvSpPr>
            <a:spLocks noGrp="1"/>
          </p:cNvSpPr>
          <p:nvPr>
            <p:ph type="body" idx="1"/>
          </p:nvPr>
        </p:nvSpPr>
        <p:spPr>
          <a:xfrm>
            <a:off x="685800" y="914400"/>
            <a:ext cx="7772400" cy="4114800"/>
          </a:xfrm>
        </p:spPr>
        <p:txBody>
          <a:bodyPr/>
          <a:p>
            <a:pPr>
              <a:buNone/>
            </a:pPr>
            <a:r>
              <a:rPr>
                <a:latin typeface="Times New Roman" panose="02020603050405020304" charset="0"/>
              </a:rPr>
              <a:t>   If genes truly controlled behavior, our justice system and its guiding principle of equal protection would not be the only casualties.  How would our concept of equal opportunity survive?  What about the idea of merit?</a:t>
            </a:r>
            <a:br>
              <a:rPr>
                <a:latin typeface="Times New Roman" panose="02020603050405020304" charset="0"/>
              </a:rPr>
            </a:br>
            <a:r>
              <a:rPr sz="2400">
                <a:latin typeface="Times New Roman" panose="02020603050405020304" charset="0"/>
              </a:rPr>
              <a:t>-more-</a:t>
            </a:r>
            <a:endParaRPr>
              <a:latin typeface="Times New Roman" panose="02020603050405020304" charset="0"/>
            </a:endParaRPr>
          </a:p>
        </p:txBody>
      </p:sp>
    </p:spTree>
  </p:cSld>
  <p:clrMapOvr>
    <a:masterClrMapping/>
  </p:clrMapOvr>
  <p:transition>
    <p:spli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1" name="Text Placeholder 63490"/>
          <p:cNvSpPr>
            <a:spLocks noGrp="1"/>
          </p:cNvSpPr>
          <p:nvPr>
            <p:ph type="body" idx="1"/>
          </p:nvPr>
        </p:nvSpPr>
        <p:spPr>
          <a:xfrm>
            <a:off x="609600" y="1295400"/>
            <a:ext cx="7772400" cy="4114800"/>
          </a:xfrm>
        </p:spPr>
        <p:txBody>
          <a:bodyPr/>
          <a:p>
            <a:pPr>
              <a:buNone/>
            </a:pPr>
            <a:r>
              <a:rPr>
                <a:latin typeface="Times New Roman" panose="02020603050405020304" charset="0"/>
              </a:rPr>
              <a:t>   Scientists will find many behavioral factors in the genes.  There is one extremely common genetic factor that confers at least a ten-fold increase in the propensity to exhibit criminally violent behavior.</a:t>
            </a:r>
            <a:endParaRPr>
              <a:latin typeface="Times New Roman" panose="02020603050405020304" charset="0"/>
            </a:endParaRPr>
          </a:p>
          <a:p>
            <a:pPr>
              <a:buNone/>
            </a:pPr>
            <a:r>
              <a:rPr sz="2400">
                <a:latin typeface="Times New Roman" panose="02020603050405020304" charset="0"/>
              </a:rPr>
              <a:t>   -more-</a:t>
            </a:r>
            <a:endParaRPr sz="2400">
              <a:latin typeface="Times New Roman" panose="02020603050405020304" charset="0"/>
            </a:endParaRPr>
          </a:p>
        </p:txBody>
      </p:sp>
    </p:spTree>
  </p:cSld>
  <p:clrMapOvr>
    <a:masterClrMapping/>
  </p:clrMapOvr>
  <p:transition>
    <p:spli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5" name="Text Placeholder 64514"/>
          <p:cNvSpPr>
            <a:spLocks noGrp="1"/>
          </p:cNvSpPr>
          <p:nvPr>
            <p:ph type="body" idx="1"/>
          </p:nvPr>
        </p:nvSpPr>
        <p:spPr>
          <a:xfrm>
            <a:off x="609600" y="990600"/>
            <a:ext cx="7772400" cy="4114800"/>
          </a:xfrm>
        </p:spPr>
        <p:txBody>
          <a:bodyPr/>
          <a:p>
            <a:pPr>
              <a:buNone/>
            </a:pPr>
            <a:r>
              <a:t>   </a:t>
            </a:r>
            <a:r>
              <a:rPr>
                <a:latin typeface="Times New Roman" panose="02020603050405020304" charset="0"/>
              </a:rPr>
              <a:t>The Y chromosome.  The case of the Y chromosome is an almost absurd extreme.  In the vast majority of cases, genetic factors exert a much smaller influence on patterns of behavior and capability.</a:t>
            </a:r>
            <a:endParaRPr>
              <a:latin typeface="Times New Roman" panose="02020603050405020304" charset="0"/>
            </a:endParaRPr>
          </a:p>
          <a:p>
            <a:pPr>
              <a:buNone/>
            </a:pPr>
            <a:r>
              <a:t>   </a:t>
            </a:r>
            <a:r>
              <a:rPr sz="2400">
                <a:latin typeface="Times New Roman" panose="02020603050405020304" charset="0"/>
              </a:rPr>
              <a:t>-more-</a:t>
            </a:r>
            <a:endParaRPr sz="2400">
              <a:latin typeface="Times New Roman" panose="02020603050405020304" charset="0"/>
            </a:endParaRPr>
          </a:p>
        </p:txBody>
      </p:sp>
    </p:spTree>
  </p:cSld>
  <p:clrMapOvr>
    <a:masterClrMapping/>
  </p:clrMapOvr>
  <p:transition>
    <p:spli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9" name="Text Placeholder 65538"/>
          <p:cNvSpPr>
            <a:spLocks noGrp="1"/>
          </p:cNvSpPr>
          <p:nvPr>
            <p:ph type="body" idx="1"/>
          </p:nvPr>
        </p:nvSpPr>
        <p:spPr>
          <a:xfrm>
            <a:off x="609600" y="990600"/>
            <a:ext cx="7772400" cy="4114800"/>
          </a:xfrm>
        </p:spPr>
        <p:txBody>
          <a:bodyPr/>
          <a:p>
            <a:pPr>
              <a:buNone/>
            </a:pPr>
            <a:r>
              <a:rPr>
                <a:latin typeface="Times New Roman" panose="02020603050405020304" charset="0"/>
              </a:rPr>
              <a:t>   Looking for genes that encode our unique behaviors and the other products of our minds is like analyzing the strings of a violin or the keys of a piano in hopes of finding the </a:t>
            </a:r>
            <a:r>
              <a:rPr i="1">
                <a:latin typeface="Times New Roman" panose="02020603050405020304" charset="0"/>
              </a:rPr>
              <a:t>Emperor</a:t>
            </a:r>
            <a:r>
              <a:rPr>
                <a:latin typeface="Times New Roman" panose="02020603050405020304" charset="0"/>
              </a:rPr>
              <a:t> Concerto.</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Collins et al, The New Republic, June 25, 2001, p 27</a:t>
            </a:r>
            <a:endParaRPr>
              <a:latin typeface="Times New Roman" panose="02020603050405020304" charset="0"/>
            </a:endParaRPr>
          </a:p>
        </p:txBody>
      </p:sp>
    </p:spTree>
  </p:cSld>
  <p:clrMapOvr>
    <a:masterClrMapping/>
  </p:clrMapOvr>
  <p:transition>
    <p:spli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3" name="Text Placeholder 66562"/>
          <p:cNvSpPr>
            <a:spLocks noGrp="1"/>
          </p:cNvSpPr>
          <p:nvPr>
            <p:ph type="body" idx="1"/>
          </p:nvPr>
        </p:nvSpPr>
        <p:spPr>
          <a:xfrm>
            <a:off x="685800" y="1143000"/>
            <a:ext cx="7772400" cy="4114800"/>
          </a:xfrm>
        </p:spPr>
        <p:txBody>
          <a:bodyPr/>
          <a:p>
            <a:r>
              <a:rPr>
                <a:latin typeface="Times New Roman" panose="02020603050405020304" charset="0"/>
              </a:rPr>
              <a:t>The retail price of a daily supply of morphine sufficient for most addicts legally obtained is about $3</a:t>
            </a:r>
            <a:endParaRPr>
              <a:latin typeface="Times New Roman" panose="02020603050405020304" charset="0"/>
            </a:endParaRPr>
          </a:p>
          <a:p>
            <a:r>
              <a:rPr>
                <a:latin typeface="Times New Roman" panose="02020603050405020304" charset="0"/>
              </a:rPr>
              <a:t>Worldwide sales of heroin and cocaine are about $150 billion</a:t>
            </a:r>
            <a:endParaRPr>
              <a:latin typeface="Times New Roman" panose="02020603050405020304" charset="0"/>
            </a:endParaRPr>
          </a:p>
          <a:p>
            <a:r>
              <a:rPr>
                <a:latin typeface="Times New Roman" panose="02020603050405020304" charset="0"/>
              </a:rPr>
              <a:t>Tobacco $204 billion</a:t>
            </a:r>
            <a:endParaRPr>
              <a:latin typeface="Times New Roman" panose="02020603050405020304" charset="0"/>
            </a:endParaRPr>
          </a:p>
          <a:p>
            <a:r>
              <a:rPr>
                <a:latin typeface="Times New Roman" panose="02020603050405020304" charset="0"/>
              </a:rPr>
              <a:t>Alcohol $252 billion</a:t>
            </a:r>
            <a:endParaRPr>
              <a:latin typeface="Times New Roman" panose="02020603050405020304" charset="0"/>
            </a:endParaRPr>
          </a:p>
        </p:txBody>
      </p:sp>
    </p:spTree>
  </p:cSld>
  <p:clrMapOvr>
    <a:masterClrMapping/>
  </p:clrMapOvr>
  <p:transition>
    <p:spli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7" name="Text Placeholder 72706"/>
          <p:cNvSpPr>
            <a:spLocks noGrp="1"/>
          </p:cNvSpPr>
          <p:nvPr>
            <p:ph type="body" idx="1"/>
          </p:nvPr>
        </p:nvSpPr>
        <p:spPr>
          <a:xfrm>
            <a:off x="609600" y="1066800"/>
            <a:ext cx="7772400" cy="4114800"/>
          </a:xfrm>
        </p:spPr>
        <p:txBody>
          <a:bodyPr/>
          <a:p>
            <a:pPr>
              <a:lnSpc>
                <a:spcPct val="90000"/>
              </a:lnSpc>
            </a:pPr>
            <a:r>
              <a:rPr sz="2800">
                <a:latin typeface="Times New Roman" panose="02020603050405020304" charset="0"/>
              </a:rPr>
              <a:t>Sending people to jail solely for possession of unapproved drugs will be looked upon with horror in the future</a:t>
            </a:r>
            <a:endParaRPr sz="2800">
              <a:latin typeface="Times New Roman" panose="02020603050405020304" charset="0"/>
            </a:endParaRPr>
          </a:p>
          <a:p>
            <a:pPr>
              <a:lnSpc>
                <a:spcPct val="90000"/>
              </a:lnSpc>
            </a:pPr>
            <a:r>
              <a:rPr sz="2800">
                <a:latin typeface="Times New Roman" panose="02020603050405020304" charset="0"/>
              </a:rPr>
              <a:t>Drug abuse is no more a medical problem than bad driving and likely is safer</a:t>
            </a:r>
            <a:endParaRPr sz="2800">
              <a:latin typeface="Times New Roman" panose="02020603050405020304" charset="0"/>
            </a:endParaRPr>
          </a:p>
          <a:p>
            <a:pPr>
              <a:lnSpc>
                <a:spcPct val="90000"/>
              </a:lnSpc>
            </a:pPr>
            <a:r>
              <a:rPr sz="2800">
                <a:latin typeface="Times New Roman" panose="02020603050405020304" charset="0"/>
              </a:rPr>
              <a:t>Those who have declared drug addiction a disease will not readily undeclare it a disease</a:t>
            </a:r>
            <a:endParaRPr sz="2800">
              <a:latin typeface="Times New Roman" panose="02020603050405020304" charset="0"/>
            </a:endParaRPr>
          </a:p>
          <a:p>
            <a:pPr>
              <a:lnSpc>
                <a:spcPct val="90000"/>
              </a:lnSpc>
            </a:pPr>
            <a:r>
              <a:rPr sz="2800">
                <a:latin typeface="Times New Roman" panose="02020603050405020304" charset="0"/>
              </a:rPr>
              <a:t>Their faith and their financial interest will not allow it</a:t>
            </a:r>
            <a:endParaRPr sz="2800">
              <a:latin typeface="Times New Roman" panose="02020603050405020304" charset="0"/>
            </a:endParaRPr>
          </a:p>
        </p:txBody>
      </p:sp>
    </p:spTree>
  </p:cSld>
  <p:clrMapOvr>
    <a:masterClrMapping/>
  </p:clrMapOvr>
  <p:transition>
    <p:spli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1" name="Text Placeholder 68610"/>
          <p:cNvSpPr>
            <a:spLocks noGrp="1"/>
          </p:cNvSpPr>
          <p:nvPr>
            <p:ph type="body" idx="1"/>
          </p:nvPr>
        </p:nvSpPr>
        <p:spPr>
          <a:xfrm>
            <a:off x="685800" y="990600"/>
            <a:ext cx="7772400" cy="4114800"/>
          </a:xfrm>
        </p:spPr>
        <p:txBody>
          <a:bodyPr/>
          <a:p>
            <a:pPr>
              <a:buNone/>
            </a:pPr>
            <a:r>
              <a:rPr>
                <a:latin typeface="Times New Roman" panose="02020603050405020304" charset="0"/>
              </a:rPr>
              <a:t>   The only purpose for which power can be rightfully exercised over any member of a civilised community, against his will, is to prevent harm to others.  His own good, either physical or moral, is not a sufficient warrant.</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-more-</a:t>
            </a:r>
            <a:endParaRPr>
              <a:latin typeface="Times New Roman" panose="02020603050405020304" charset="0"/>
            </a:endParaRPr>
          </a:p>
        </p:txBody>
      </p:sp>
    </p:spTree>
  </p:cSld>
  <p:clrMapOvr>
    <a:masterClrMapping/>
  </p:clrMapOvr>
  <p:transition>
    <p:spli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5" name="Text Placeholder 69634"/>
          <p:cNvSpPr>
            <a:spLocks noGrp="1"/>
          </p:cNvSpPr>
          <p:nvPr>
            <p:ph type="body" idx="1"/>
          </p:nvPr>
        </p:nvSpPr>
        <p:spPr>
          <a:xfrm>
            <a:off x="838200" y="990600"/>
            <a:ext cx="7772400" cy="4114800"/>
          </a:xfrm>
        </p:spPr>
        <p:txBody>
          <a:bodyPr/>
          <a:p>
            <a:pPr>
              <a:buNone/>
            </a:pPr>
            <a:r>
              <a:rPr>
                <a:latin typeface="Times New Roman" panose="02020603050405020304" charset="0"/>
              </a:rPr>
              <a:t>   He cannot rightfully be compelled to do or forbear because it will be better for him to do so, because it will make him happier, because, in the opinion of others, to  do so would be wise, or even right.</a:t>
            </a:r>
            <a:endParaRPr>
              <a:latin typeface="Times New Roman" panose="02020603050405020304" charset="0"/>
            </a:endParaRPr>
          </a:p>
          <a:p>
            <a:pPr>
              <a:buNone/>
            </a:pPr>
            <a:r>
              <a:rPr>
                <a:latin typeface="Times New Roman" panose="02020603050405020304" charset="0"/>
              </a:rPr>
              <a:t>   -more-</a:t>
            </a:r>
            <a:endParaRPr>
              <a:latin typeface="Times New Roman" panose="02020603050405020304" charset="0"/>
            </a:endParaRPr>
          </a:p>
        </p:txBody>
      </p:sp>
    </p:spTree>
  </p:cSld>
  <p:clrMapOvr>
    <a:masterClrMapping/>
  </p:clrMapOvr>
  <p:transition>
    <p:spli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9" name="Text Placeholder 70658"/>
          <p:cNvSpPr>
            <a:spLocks noGrp="1"/>
          </p:cNvSpPr>
          <p:nvPr>
            <p:ph type="body" idx="1"/>
          </p:nvPr>
        </p:nvSpPr>
        <p:spPr>
          <a:xfrm>
            <a:off x="762000" y="1143000"/>
            <a:ext cx="7772400" cy="4114800"/>
          </a:xfrm>
        </p:spPr>
        <p:txBody>
          <a:bodyPr/>
          <a:p>
            <a:pPr>
              <a:buNone/>
            </a:pPr>
            <a:r>
              <a:rPr>
                <a:latin typeface="Times New Roman" panose="02020603050405020304" charset="0"/>
              </a:rPr>
              <a:t>   These are good reasons for remonstrating with him, but not for compelling him, or visiting him with any evil in case he do otherwise.  Over himself, over his own body and mind, the individual is sovereign.</a:t>
            </a:r>
            <a:endParaRPr>
              <a:latin typeface="Times New Roman" panose="02020603050405020304" charset="0"/>
            </a:endParaRPr>
          </a:p>
          <a:p>
            <a:pPr>
              <a:buNone/>
            </a:pPr>
            <a:r>
              <a:rPr sz="2400">
                <a:latin typeface="Times New Roman" panose="02020603050405020304" charset="0"/>
              </a:rPr>
              <a:t>   </a:t>
            </a:r>
            <a:endParaRPr sz="2400">
              <a:latin typeface="Times New Roman" panose="02020603050405020304" charset="0"/>
            </a:endParaRPr>
          </a:p>
          <a:p>
            <a:pPr>
              <a:buNone/>
            </a:pPr>
            <a:r>
              <a:rPr sz="2400">
                <a:latin typeface="Times New Roman" panose="02020603050405020304" charset="0"/>
              </a:rPr>
              <a:t>   JS Mill, </a:t>
            </a:r>
            <a:r>
              <a:rPr sz="2400" i="1">
                <a:latin typeface="Times New Roman" panose="02020603050405020304" charset="0"/>
              </a:rPr>
              <a:t>On Liberty</a:t>
            </a:r>
            <a:r>
              <a:rPr sz="2400">
                <a:latin typeface="Times New Roman" panose="02020603050405020304" charset="0"/>
              </a:rPr>
              <a:t>, 1859</a:t>
            </a:r>
            <a:endParaRPr sz="2400">
              <a:latin typeface="Times New Roman" panose="02020603050405020304" charset="0"/>
            </a:endParaRPr>
          </a:p>
        </p:txBody>
      </p:sp>
    </p:spTree>
  </p:cSld>
  <p:clrMapOvr>
    <a:masterClrMapping/>
  </p:clrMapOvr>
  <p:transition>
    <p:spli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1" name="Text Placeholder 73730"/>
          <p:cNvSpPr>
            <a:spLocks noGrp="1"/>
          </p:cNvSpPr>
          <p:nvPr>
            <p:ph type="body" idx="1"/>
          </p:nvPr>
        </p:nvSpPr>
        <p:spPr>
          <a:xfrm>
            <a:off x="685800" y="1828800"/>
            <a:ext cx="7772400" cy="4114800"/>
          </a:xfrm>
        </p:spPr>
        <p:txBody>
          <a:bodyPr/>
          <a:p>
            <a:r>
              <a:rPr>
                <a:latin typeface="Times New Roman" panose="02020603050405020304" charset="0"/>
              </a:rPr>
              <a:t>Sending Robert Downey to jail is cruel and unusual punishment</a:t>
            </a:r>
            <a:endParaRPr>
              <a:latin typeface="Times New Roman" panose="02020603050405020304" charset="0"/>
            </a:endParaRPr>
          </a:p>
          <a:p>
            <a:r>
              <a:rPr>
                <a:latin typeface="Times New Roman" panose="02020603050405020304" charset="0"/>
              </a:rPr>
              <a:t>Sending him to treatment has been futile</a:t>
            </a:r>
            <a:endParaRPr>
              <a:latin typeface="Times New Roman" panose="02020603050405020304" charset="0"/>
            </a:endParaRPr>
          </a:p>
        </p:txBody>
      </p:sp>
    </p:spTree>
  </p:cSld>
  <p:clrMapOvr>
    <a:masterClrMapping/>
  </p:clrMapOvr>
  <p:transition>
    <p:spli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7" name="Text Placeholder 74756"/>
          <p:cNvSpPr>
            <a:spLocks noGrp="1"/>
          </p:cNvSpPr>
          <p:nvPr>
            <p:ph type="body" idx="1"/>
          </p:nvPr>
        </p:nvSpPr>
        <p:spPr>
          <a:xfrm>
            <a:off x="609600" y="914400"/>
            <a:ext cx="7772400" cy="4114800"/>
          </a:xfrm>
        </p:spPr>
        <p:txBody>
          <a:bodyPr/>
          <a:p>
            <a:pPr>
              <a:lnSpc>
                <a:spcPct val="90000"/>
              </a:lnSpc>
            </a:pPr>
            <a:r>
              <a:rPr>
                <a:latin typeface="Times New Roman" panose="02020603050405020304" charset="0"/>
              </a:rPr>
              <a:t>Many people can be taught to be better drivers.  It doesn’t take a doctor to do it</a:t>
            </a:r>
            <a:endParaRPr>
              <a:latin typeface="Times New Roman" panose="02020603050405020304" charset="0"/>
            </a:endParaRPr>
          </a:p>
          <a:p>
            <a:pPr>
              <a:lnSpc>
                <a:spcPct val="90000"/>
              </a:lnSpc>
            </a:pPr>
            <a:r>
              <a:rPr>
                <a:latin typeface="Times New Roman" panose="02020603050405020304" charset="0"/>
              </a:rPr>
              <a:t>Many people can be persuaded to discontinue the use of harmful drugs</a:t>
            </a:r>
            <a:endParaRPr>
              <a:latin typeface="Times New Roman" panose="02020603050405020304" charset="0"/>
            </a:endParaRPr>
          </a:p>
          <a:p>
            <a:pPr>
              <a:lnSpc>
                <a:spcPct val="90000"/>
              </a:lnSpc>
            </a:pPr>
            <a:r>
              <a:rPr>
                <a:latin typeface="Times New Roman" panose="02020603050405020304" charset="0"/>
              </a:rPr>
              <a:t>There’s no reason that the persuaders be medical professionals</a:t>
            </a:r>
            <a:endParaRPr>
              <a:latin typeface="Times New Roman" panose="02020603050405020304" charset="0"/>
            </a:endParaRPr>
          </a:p>
          <a:p>
            <a:pPr>
              <a:lnSpc>
                <a:spcPct val="90000"/>
              </a:lnSpc>
            </a:pPr>
            <a:r>
              <a:rPr>
                <a:latin typeface="Times New Roman" panose="02020603050405020304" charset="0"/>
              </a:rPr>
              <a:t>The vast majority of illicit drug users will stop spontaneously</a:t>
            </a:r>
            <a:endParaRPr>
              <a:latin typeface="Times New Roman" panose="02020603050405020304" charset="0"/>
            </a:endParaRPr>
          </a:p>
        </p:txBody>
      </p:sp>
    </p:spTree>
  </p:cSld>
  <p:clrMapOvr>
    <a:masterClrMapping/>
  </p:clrMapOvr>
  <p:transition>
    <p:spli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9" name="Text Placeholder 75778"/>
          <p:cNvSpPr>
            <a:spLocks noGrp="1"/>
          </p:cNvSpPr>
          <p:nvPr>
            <p:ph type="body" idx="1"/>
          </p:nvPr>
        </p:nvSpPr>
        <p:spPr>
          <a:xfrm>
            <a:off x="609600" y="1143000"/>
            <a:ext cx="7772400" cy="4114800"/>
          </a:xfrm>
        </p:spPr>
        <p:txBody>
          <a:bodyPr/>
          <a:p>
            <a:r>
              <a:t> </a:t>
            </a:r>
            <a:r>
              <a:rPr>
                <a:latin typeface="Times New Roman" panose="02020603050405020304" charset="0"/>
              </a:rPr>
              <a:t>Drug availability in the US has increased</a:t>
            </a:r>
            <a:endParaRPr>
              <a:latin typeface="Times New Roman" panose="02020603050405020304" charset="0"/>
            </a:endParaRPr>
          </a:p>
          <a:p>
            <a:r>
              <a:rPr>
                <a:latin typeface="Times New Roman" panose="02020603050405020304" charset="0"/>
              </a:rPr>
              <a:t>The price of drugs has declined</a:t>
            </a:r>
            <a:endParaRPr>
              <a:latin typeface="Times New Roman" panose="02020603050405020304" charset="0"/>
            </a:endParaRPr>
          </a:p>
          <a:p>
            <a:r>
              <a:rPr>
                <a:latin typeface="Times New Roman" panose="02020603050405020304" charset="0"/>
              </a:rPr>
              <a:t>Drug use has likewise declined</a:t>
            </a:r>
            <a:endParaRPr>
              <a:latin typeface="Times New Roman" panose="02020603050405020304" charset="0"/>
            </a:endParaRPr>
          </a:p>
          <a:p>
            <a:r>
              <a:rPr>
                <a:latin typeface="Times New Roman" panose="02020603050405020304" charset="0"/>
              </a:rPr>
              <a:t>This suggests that education rather than law enforcement is responsible</a:t>
            </a:r>
            <a:endParaRPr>
              <a:latin typeface="Times New Roman" panose="02020603050405020304" charset="0"/>
            </a:endParaRPr>
          </a:p>
          <a:p>
            <a:pPr>
              <a:buNone/>
            </a:pPr>
            <a:endParaRPr>
              <a:latin typeface="Times New Roman" panose="02020603050405020304" charset="0"/>
            </a:endParaRPr>
          </a:p>
          <a:p>
            <a:endParaRPr>
              <a:latin typeface="Times New Roman" panose="02020603050405020304" charset="0"/>
            </a:endParaRPr>
          </a:p>
          <a:p>
            <a:pPr>
              <a:buNone/>
            </a:pPr>
            <a:endParaRPr>
              <a:latin typeface="Times New Roman" panose="02020603050405020304" charset="0"/>
            </a:endParaRPr>
          </a:p>
        </p:txBody>
      </p:sp>
    </p:spTree>
  </p:cSld>
  <p:clrMapOvr>
    <a:masterClrMapping/>
  </p:clrMapOvr>
  <p:transition>
    <p:spli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7" name="Text Placeholder 77826"/>
          <p:cNvSpPr>
            <a:spLocks noGrp="1"/>
          </p:cNvSpPr>
          <p:nvPr>
            <p:ph type="body" idx="1"/>
          </p:nvPr>
        </p:nvSpPr>
        <p:spPr>
          <a:xfrm>
            <a:off x="609600" y="1219200"/>
            <a:ext cx="7772400" cy="4114800"/>
          </a:xfrm>
        </p:spPr>
        <p:txBody>
          <a:bodyPr/>
          <a:p>
            <a:r>
              <a:rPr>
                <a:latin typeface="Times New Roman" panose="02020603050405020304" charset="0"/>
              </a:rPr>
              <a:t>Civil liberties suffer from the “War on Drugs”</a:t>
            </a:r>
            <a:endParaRPr>
              <a:latin typeface="Times New Roman" panose="02020603050405020304" charset="0"/>
            </a:endParaRPr>
          </a:p>
          <a:p>
            <a:r>
              <a:rPr>
                <a:latin typeface="Times New Roman" panose="02020603050405020304" charset="0"/>
              </a:rPr>
              <a:t>There is no complaining witness in a drug case: both buyer and seller want the sale to transpire</a:t>
            </a:r>
            <a:endParaRPr>
              <a:latin typeface="Times New Roman" panose="02020603050405020304" charset="0"/>
            </a:endParaRPr>
          </a:p>
          <a:p>
            <a:r>
              <a:rPr>
                <a:latin typeface="Times New Roman" panose="02020603050405020304" charset="0"/>
              </a:rPr>
              <a:t>Police thus use informants, wire taps, and other undercover tactics not normally used</a:t>
            </a:r>
            <a:endParaRPr>
              <a:latin typeface="Times New Roman" panose="02020603050405020304" charset="0"/>
            </a:endParaRPr>
          </a:p>
        </p:txBody>
      </p:sp>
    </p:spTree>
  </p:cSld>
  <p:clrMapOvr>
    <a:masterClrMapping/>
  </p:clrMapOvr>
  <p:transition>
    <p:spli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1" name="Text Placeholder 78850"/>
          <p:cNvSpPr>
            <a:spLocks noGrp="1"/>
          </p:cNvSpPr>
          <p:nvPr>
            <p:ph type="body" idx="1"/>
          </p:nvPr>
        </p:nvSpPr>
        <p:spPr>
          <a:xfrm>
            <a:off x="685800" y="1219200"/>
            <a:ext cx="7772400" cy="4114800"/>
          </a:xfrm>
        </p:spPr>
        <p:txBody>
          <a:bodyPr/>
          <a:p>
            <a:r>
              <a:rPr>
                <a:latin typeface="Times New Roman" panose="02020603050405020304" charset="0"/>
              </a:rPr>
              <a:t>Drug tests are routinely required for employment, loans, licenses, etc</a:t>
            </a:r>
            <a:endParaRPr>
              <a:latin typeface="Times New Roman" panose="02020603050405020304" charset="0"/>
            </a:endParaRPr>
          </a:p>
          <a:p>
            <a:r>
              <a:rPr>
                <a:latin typeface="Times New Roman" panose="02020603050405020304" charset="0"/>
              </a:rPr>
              <a:t>Cannabis stays in urine longer than more dangerous drugs</a:t>
            </a:r>
            <a:endParaRPr>
              <a:latin typeface="Times New Roman" panose="02020603050405020304" charset="0"/>
            </a:endParaRPr>
          </a:p>
          <a:p>
            <a:r>
              <a:rPr>
                <a:latin typeface="Times New Roman" panose="02020603050405020304" charset="0"/>
              </a:rPr>
              <a:t>Thus the greatest threat to privileges comes from the mildest offence</a:t>
            </a:r>
            <a:endParaRPr>
              <a:latin typeface="Times New Roman" panose="02020603050405020304" charset="0"/>
            </a:endParaRPr>
          </a:p>
        </p:txBody>
      </p:sp>
    </p:spTree>
  </p:cSld>
  <p:clrMapOvr>
    <a:masterClrMapping/>
  </p:clrMapOvr>
  <p:transition>
    <p:spli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5" name="Text Placeholder 79874"/>
          <p:cNvSpPr>
            <a:spLocks noGrp="1"/>
          </p:cNvSpPr>
          <p:nvPr>
            <p:ph type="body" idx="1"/>
          </p:nvPr>
        </p:nvSpPr>
        <p:spPr>
          <a:xfrm>
            <a:off x="609600" y="1371600"/>
            <a:ext cx="7772400" cy="4114800"/>
          </a:xfrm>
        </p:spPr>
        <p:txBody>
          <a:bodyPr/>
          <a:p>
            <a:r>
              <a:rPr>
                <a:latin typeface="Times New Roman" panose="02020603050405020304" charset="0"/>
              </a:rPr>
              <a:t>10% of all arrests in the US are drug related</a:t>
            </a:r>
            <a:endParaRPr>
              <a:latin typeface="Times New Roman" panose="02020603050405020304" charset="0"/>
            </a:endParaRPr>
          </a:p>
          <a:p>
            <a:r>
              <a:rPr>
                <a:latin typeface="Times New Roman" panose="02020603050405020304" charset="0"/>
              </a:rPr>
              <a:t>40% of these are for possessing marijuana</a:t>
            </a:r>
            <a:endParaRPr>
              <a:latin typeface="Times New Roman" panose="02020603050405020304" charset="0"/>
            </a:endParaRPr>
          </a:p>
          <a:p>
            <a:r>
              <a:rPr>
                <a:latin typeface="Times New Roman" panose="02020603050405020304" charset="0"/>
              </a:rPr>
              <a:t>Fewer than 20% were for sale or manufacture of drugs of any sort</a:t>
            </a:r>
            <a:endParaRPr>
              <a:latin typeface="Times New Roman" panose="02020603050405020304" charset="0"/>
            </a:endParaRPr>
          </a:p>
        </p:txBody>
      </p:sp>
    </p:spTree>
  </p:cSld>
  <p:clrMapOvr>
    <a:masterClrMapping/>
  </p:clrMapOvr>
  <p:transition>
    <p:spli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3" name="Text Placeholder 81922"/>
          <p:cNvSpPr>
            <a:spLocks noGrp="1"/>
          </p:cNvSpPr>
          <p:nvPr>
            <p:ph type="body" idx="1"/>
          </p:nvPr>
        </p:nvSpPr>
        <p:spPr>
          <a:xfrm>
            <a:off x="762000" y="1295400"/>
            <a:ext cx="7772400" cy="4114800"/>
          </a:xfrm>
        </p:spPr>
        <p:txBody>
          <a:bodyPr/>
          <a:p>
            <a:r>
              <a:rPr>
                <a:latin typeface="Times New Roman" panose="02020603050405020304" charset="0"/>
              </a:rPr>
              <a:t>Many receive mandatory sentences of 5-10 years for possession of a few grams of drugs</a:t>
            </a:r>
            <a:endParaRPr>
              <a:latin typeface="Times New Roman" panose="02020603050405020304" charset="0"/>
            </a:endParaRPr>
          </a:p>
          <a:p>
            <a:r>
              <a:rPr>
                <a:latin typeface="Times New Roman" panose="02020603050405020304" charset="0"/>
              </a:rPr>
              <a:t>Congress set small quantities for no better reason than ignorance, politicking, and a lack of fluency in the metric system </a:t>
            </a:r>
            <a:endParaRPr>
              <a:latin typeface="Times New Roman" panose="02020603050405020304" charset="0"/>
            </a:endParaRPr>
          </a:p>
          <a:p>
            <a:pPr>
              <a:buNone/>
            </a:pPr>
            <a:r>
              <a:rPr>
                <a:latin typeface="Times New Roman" panose="02020603050405020304" charset="0"/>
              </a:rPr>
              <a:t>    </a:t>
            </a:r>
            <a:r>
              <a:rPr sz="2400">
                <a:latin typeface="Times New Roman" panose="02020603050405020304" charset="0"/>
              </a:rPr>
              <a:t>Eric Sterling, Criminal Justice Foundation</a:t>
            </a:r>
            <a:endParaRPr sz="2400">
              <a:latin typeface="Times New Roman" panose="02020603050405020304" charset="0"/>
            </a:endParaRPr>
          </a:p>
          <a:p>
            <a:pPr>
              <a:buNone/>
            </a:pPr>
            <a:endParaRPr sz="2400">
              <a:latin typeface="Times New Roman" panose="02020603050405020304" charset="0"/>
            </a:endParaRPr>
          </a:p>
          <a:p>
            <a:pPr>
              <a:buNone/>
            </a:pPr>
            <a:endParaRPr>
              <a:latin typeface="Times New Roman" panose="02020603050405020304" charset="0"/>
            </a:endParaRPr>
          </a:p>
        </p:txBody>
      </p:sp>
    </p:spTree>
  </p:cSld>
  <p:clrMapOvr>
    <a:masterClrMapping/>
  </p:clrMapOvr>
  <p:transition>
    <p:spli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1" name="Text Placeholder 83970"/>
          <p:cNvSpPr>
            <a:spLocks noGrp="1"/>
          </p:cNvSpPr>
          <p:nvPr>
            <p:ph type="body" idx="1"/>
          </p:nvPr>
        </p:nvSpPr>
        <p:spPr>
          <a:xfrm>
            <a:off x="685800" y="1219200"/>
            <a:ext cx="7772400" cy="4114800"/>
          </a:xfrm>
        </p:spPr>
        <p:txBody>
          <a:bodyPr/>
          <a:p>
            <a:r>
              <a:rPr sz="2800">
                <a:latin typeface="Times New Roman" panose="02020603050405020304" charset="0"/>
              </a:rPr>
              <a:t>Though drug use is spread evenly across different racial groups, ¾ of those jailed are non-white</a:t>
            </a:r>
            <a:endParaRPr sz="2800">
              <a:latin typeface="Times New Roman" panose="02020603050405020304" charset="0"/>
            </a:endParaRPr>
          </a:p>
          <a:p>
            <a:r>
              <a:rPr sz="2800">
                <a:latin typeface="Times New Roman" panose="02020603050405020304" charset="0"/>
              </a:rPr>
              <a:t>Blacks account for 13% of monthly drug users; 35% of those arrested for possession; 55% of those convicted; and 74% of those jailed</a:t>
            </a:r>
            <a:endParaRPr sz="2800">
              <a:latin typeface="Times New Roman" panose="02020603050405020304" charset="0"/>
            </a:endParaRPr>
          </a:p>
          <a:p>
            <a:r>
              <a:rPr sz="2800">
                <a:latin typeface="Times New Roman" panose="02020603050405020304" charset="0"/>
              </a:rPr>
              <a:t>More young black men are now in prison than in college</a:t>
            </a:r>
            <a:endParaRPr sz="2800">
              <a:latin typeface="Times New Roman" panose="02020603050405020304" charset="0"/>
            </a:endParaRPr>
          </a:p>
          <a:p>
            <a:pPr>
              <a:buNone/>
            </a:pPr>
            <a:r>
              <a:rPr sz="2800">
                <a:latin typeface="Times New Roman" panose="02020603050405020304" charset="0"/>
              </a:rPr>
              <a:t>   </a:t>
            </a:r>
            <a:r>
              <a:rPr sz="2000">
                <a:latin typeface="Times New Roman" panose="02020603050405020304" charset="0"/>
              </a:rPr>
              <a:t>The Economist July 28, 2001, p 13</a:t>
            </a:r>
            <a:endParaRPr sz="2800">
              <a:latin typeface="Times New Roman" panose="02020603050405020304" charset="0"/>
            </a:endParaRPr>
          </a:p>
        </p:txBody>
      </p:sp>
    </p:spTree>
  </p:cSld>
  <p:clrMapOvr>
    <a:masterClrMapping/>
  </p:clrMapOvr>
  <p:transition>
    <p:spli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5" name="Text Placeholder 84994"/>
          <p:cNvSpPr>
            <a:spLocks noGrp="1"/>
          </p:cNvSpPr>
          <p:nvPr>
            <p:ph type="body" idx="1"/>
          </p:nvPr>
        </p:nvSpPr>
        <p:spPr>
          <a:xfrm>
            <a:off x="762000" y="1219200"/>
            <a:ext cx="7772400" cy="4114800"/>
          </a:xfrm>
        </p:spPr>
        <p:txBody>
          <a:bodyPr/>
          <a:p>
            <a:r>
              <a:rPr>
                <a:latin typeface="Times New Roman" panose="02020603050405020304" charset="0"/>
              </a:rPr>
              <a:t>Drug abuse should be decriminalized</a:t>
            </a:r>
            <a:endParaRPr>
              <a:latin typeface="Times New Roman" panose="02020603050405020304" charset="0"/>
            </a:endParaRPr>
          </a:p>
          <a:p>
            <a:r>
              <a:rPr>
                <a:latin typeface="Times New Roman" panose="02020603050405020304" charset="0"/>
              </a:rPr>
              <a:t>Drug abuse should not be considered a medical disorder</a:t>
            </a:r>
            <a:endParaRPr>
              <a:latin typeface="Times New Roman" panose="02020603050405020304" charset="0"/>
            </a:endParaRPr>
          </a:p>
          <a:p>
            <a:r>
              <a:rPr>
                <a:latin typeface="Times New Roman" panose="02020603050405020304" charset="0"/>
              </a:rPr>
              <a:t>Drug abuse is a social problem that should be approached like other difficult and persistent social problems</a:t>
            </a:r>
            <a:endParaRPr>
              <a:latin typeface="Times New Roman" panose="02020603050405020304" charset="0"/>
            </a:endParaRPr>
          </a:p>
        </p:txBody>
      </p:sp>
    </p:spTree>
  </p:cSld>
  <p:clrMapOvr>
    <a:masterClrMapping/>
  </p:clrMapOvr>
  <p:transition>
    <p:spli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1" name="Text Placeholder 89090"/>
          <p:cNvSpPr>
            <a:spLocks noGrp="1"/>
          </p:cNvSpPr>
          <p:nvPr>
            <p:ph type="body" idx="1"/>
          </p:nvPr>
        </p:nvSpPr>
        <p:spPr>
          <a:xfrm>
            <a:off x="685800" y="1295400"/>
            <a:ext cx="7772400" cy="4114800"/>
          </a:xfrm>
        </p:spPr>
        <p:txBody>
          <a:bodyPr/>
          <a:p>
            <a:r>
              <a:rPr>
                <a:latin typeface="Times New Roman" panose="02020603050405020304" charset="0"/>
              </a:rPr>
              <a:t>The reasons for drug abuse are as numerous as those who abuse these drugs</a:t>
            </a:r>
            <a:endParaRPr>
              <a:latin typeface="Times New Roman" panose="02020603050405020304" charset="0"/>
            </a:endParaRPr>
          </a:p>
          <a:p>
            <a:r>
              <a:rPr>
                <a:latin typeface="Times New Roman" panose="02020603050405020304" charset="0"/>
              </a:rPr>
              <a:t>There is only one cause of tuberculosis</a:t>
            </a:r>
            <a:endParaRPr>
              <a:latin typeface="Times New Roman" panose="02020603050405020304" charset="0"/>
            </a:endParaRPr>
          </a:p>
          <a:p>
            <a:r>
              <a:rPr>
                <a:latin typeface="Times New Roman" panose="02020603050405020304" charset="0"/>
              </a:rPr>
              <a:t>Providing “full” health insurance coverage for mental illness would be a financial catastrophe</a:t>
            </a:r>
            <a:endParaRPr>
              <a:latin typeface="Times New Roman" panose="02020603050405020304" charset="0"/>
            </a:endParaRPr>
          </a:p>
        </p:txBody>
      </p:sp>
    </p:spTree>
  </p:cSld>
  <p:clrMapOvr>
    <a:masterClrMapping/>
  </p:clrMapOvr>
  <p:transition>
    <p:spli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5" name="Text Placeholder 90114"/>
          <p:cNvSpPr>
            <a:spLocks noGrp="1"/>
          </p:cNvSpPr>
          <p:nvPr>
            <p:ph type="body" idx="1"/>
          </p:nvPr>
        </p:nvSpPr>
        <p:spPr/>
        <p:txBody>
          <a:bodyPr/>
          <a:p>
            <a:r>
              <a:rPr>
                <a:latin typeface="Times New Roman" panose="02020603050405020304" charset="0"/>
              </a:rPr>
              <a:t>Would everything in DSM-IV be covered?</a:t>
            </a:r>
            <a:endParaRPr>
              <a:latin typeface="Times New Roman" panose="02020603050405020304" charset="0"/>
            </a:endParaRPr>
          </a:p>
          <a:p>
            <a:r>
              <a:rPr>
                <a:latin typeface="Times New Roman" panose="02020603050405020304" charset="0"/>
              </a:rPr>
              <a:t>What new diseases would be discovered/invented tomorrow?</a:t>
            </a:r>
            <a:endParaRPr>
              <a:latin typeface="Times New Roman" panose="02020603050405020304" charset="0"/>
            </a:endParaRPr>
          </a:p>
          <a:p>
            <a:endParaRPr>
              <a:latin typeface="Times New Roman" panose="02020603050405020304" charset="0"/>
            </a:endParaRPr>
          </a:p>
        </p:txBody>
      </p:sp>
    </p:spTree>
  </p:cSld>
  <p:clrMapOvr>
    <a:masterClrMapping/>
  </p:clrMapOvr>
  <p:transition>
    <p:spli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9" name="Text Placeholder 91138"/>
          <p:cNvSpPr>
            <a:spLocks noGrp="1"/>
          </p:cNvSpPr>
          <p:nvPr>
            <p:ph type="body" idx="1"/>
          </p:nvPr>
        </p:nvSpPr>
        <p:spPr>
          <a:xfrm>
            <a:off x="685800" y="762000"/>
            <a:ext cx="7772400" cy="4114800"/>
          </a:xfrm>
        </p:spPr>
        <p:txBody>
          <a:bodyPr/>
          <a:p>
            <a:r>
              <a:rPr>
                <a:latin typeface="Times New Roman" panose="02020603050405020304" charset="0"/>
              </a:rPr>
              <a:t>The medicalization of almost every unpleasant human trait is one of the most pernicious events in modern life</a:t>
            </a:r>
            <a:endParaRPr>
              <a:latin typeface="Times New Roman" panose="02020603050405020304" charset="0"/>
            </a:endParaRPr>
          </a:p>
          <a:p>
            <a:r>
              <a:rPr>
                <a:latin typeface="Times New Roman" panose="02020603050405020304" charset="0"/>
              </a:rPr>
              <a:t>Murder, war, crime, gambling, and even shopping have been branded diseases</a:t>
            </a:r>
            <a:endParaRPr>
              <a:latin typeface="Times New Roman" panose="02020603050405020304" charset="0"/>
            </a:endParaRPr>
          </a:p>
          <a:p>
            <a:r>
              <a:rPr>
                <a:latin typeface="Times New Roman" panose="02020603050405020304" charset="0"/>
              </a:rPr>
              <a:t>This belief is an affront to human dignity, accountability, and free will</a:t>
            </a:r>
            <a:endParaRPr>
              <a:latin typeface="Times New Roman" panose="02020603050405020304" charset="0"/>
            </a:endParaRPr>
          </a:p>
          <a:p>
            <a:pPr>
              <a:buNone/>
            </a:pPr>
            <a:endParaRPr>
              <a:latin typeface="Times New Roman" panose="02020603050405020304" charset="0"/>
            </a:endParaRPr>
          </a:p>
        </p:txBody>
      </p:sp>
    </p:spTree>
  </p:cSld>
  <p:clrMapOvr>
    <a:masterClrMapping/>
  </p:clrMapOvr>
  <p:transition>
    <p:spli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7" name="Text Placeholder 93186"/>
          <p:cNvSpPr>
            <a:spLocks noGrp="1"/>
          </p:cNvSpPr>
          <p:nvPr>
            <p:ph type="body" idx="1"/>
          </p:nvPr>
        </p:nvSpPr>
        <p:spPr>
          <a:xfrm>
            <a:off x="685800" y="762000"/>
            <a:ext cx="7772400" cy="4114800"/>
          </a:xfrm>
        </p:spPr>
        <p:txBody>
          <a:bodyPr/>
          <a:p>
            <a:pPr>
              <a:buNone/>
            </a:pPr>
            <a:r>
              <a:t>   </a:t>
            </a:r>
            <a:r>
              <a:rPr>
                <a:latin typeface="Times New Roman" panose="02020603050405020304" charset="0"/>
              </a:rPr>
              <a:t>The state of Texas recognizes drug and alcohol abuse as protected disabilities.  “Persons discriminated against due to unlawful consideration of a protected class are entitled to a combination of damages and other relief including” just about anything you can imagine.</a:t>
            </a:r>
            <a:endParaRPr>
              <a:latin typeface="Times New Roman" panose="02020603050405020304" charset="0"/>
            </a:endParaRPr>
          </a:p>
        </p:txBody>
      </p:sp>
    </p:spTree>
  </p:cSld>
  <p:clrMapOvr>
    <a:masterClrMapping/>
  </p:clrMapOvr>
  <p:transition>
    <p:spli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8" name="Text Box 111617"/>
          <p:cNvSpPr txBox="1"/>
          <p:nvPr/>
        </p:nvSpPr>
        <p:spPr>
          <a:xfrm>
            <a:off x="1066800" y="1524000"/>
            <a:ext cx="7696200" cy="579438"/>
          </a:xfrm>
          <a:prstGeom prst="rect">
            <a:avLst/>
          </a:prstGeom>
          <a:noFill/>
          <a:ln w="9525">
            <a:noFill/>
          </a:ln>
        </p:spPr>
        <p:txBody>
          <a:bodyPr>
            <a:spAutoFit/>
          </a:bodyPr>
          <a:p>
            <a:pPr>
              <a:spcBef>
                <a:spcPct val="50000"/>
              </a:spcBef>
              <a:buClr>
                <a:schemeClr val="tx1"/>
              </a:buClr>
              <a:buChar char="•"/>
            </a:pPr>
            <a:endParaRPr dirty="0"/>
          </a:p>
        </p:txBody>
      </p:sp>
      <p:sp>
        <p:nvSpPr>
          <p:cNvPr id="111619" name="Text Box 111618"/>
          <p:cNvSpPr txBox="1"/>
          <p:nvPr/>
        </p:nvSpPr>
        <p:spPr>
          <a:xfrm>
            <a:off x="762000" y="1371600"/>
            <a:ext cx="6781800" cy="1311275"/>
          </a:xfrm>
          <a:prstGeom prst="rect">
            <a:avLst/>
          </a:prstGeom>
          <a:noFill/>
          <a:ln w="9525">
            <a:noFill/>
          </a:ln>
        </p:spPr>
        <p:txBody>
          <a:bodyPr>
            <a:spAutoFit/>
          </a:bodyPr>
          <a:p>
            <a:pPr>
              <a:spcBef>
                <a:spcPct val="50000"/>
              </a:spcBef>
              <a:buClr>
                <a:srgbClr val="EE934E"/>
              </a:buClr>
              <a:buSzPct val="200000"/>
            </a:pPr>
          </a:p>
          <a:p>
            <a:pPr>
              <a:spcBef>
                <a:spcPct val="50000"/>
              </a:spcBef>
              <a:buClr>
                <a:srgbClr val="EE934E"/>
              </a:buClr>
              <a:buChar char="o"/>
            </a:pPr>
          </a:p>
        </p:txBody>
      </p:sp>
      <p:sp>
        <p:nvSpPr>
          <p:cNvPr id="111621" name="Rectangle 111620"/>
          <p:cNvSpPr/>
          <p:nvPr/>
        </p:nvSpPr>
        <p:spPr>
          <a:xfrm>
            <a:off x="685800" y="990600"/>
            <a:ext cx="7772400" cy="4114800"/>
          </a:xfrm>
          <a:prstGeom prst="rect">
            <a:avLst/>
          </a:prstGeom>
          <a:noFill/>
          <a:ln w="9525">
            <a:noFill/>
          </a:ln>
        </p:spPr>
        <p:txBody>
          <a:bodyPr/>
          <a:p>
            <a:pPr marL="342900" indent="-342900">
              <a:spcBef>
                <a:spcPct val="20000"/>
              </a:spcBef>
              <a:buClr>
                <a:schemeClr val="tx1"/>
              </a:buClr>
              <a:buSzPct val="85000"/>
              <a:buBlip>
                <a:blip r:embed="rId1"/>
              </a:buBlip>
            </a:pPr>
            <a:r>
              <a:t>People are responsible for their bad behavior, which they should be encouraged to change</a:t>
            </a:r>
          </a:p>
          <a:p>
            <a:pPr marL="342900" indent="-342900">
              <a:spcBef>
                <a:spcPct val="20000"/>
              </a:spcBef>
              <a:buClr>
                <a:schemeClr val="tx1"/>
              </a:buClr>
              <a:buSzPct val="85000"/>
              <a:buBlip>
                <a:blip r:embed="rId1"/>
              </a:buBlip>
            </a:pPr>
            <a:r>
              <a:t>The disease model of drug addiction is without scientific merit</a:t>
            </a:r>
          </a:p>
          <a:p>
            <a:pPr marL="342900" indent="-342900">
              <a:spcBef>
                <a:spcPct val="20000"/>
              </a:spcBef>
              <a:buClr>
                <a:schemeClr val="tx1"/>
              </a:buClr>
              <a:buSzPct val="85000"/>
              <a:buBlip>
                <a:blip r:embed="rId1"/>
              </a:buBlip>
            </a:pPr>
            <a:r>
              <a:t>Punishing people for disapproved acts that harm only themselves is wrong and has disastrous social consequences</a:t>
            </a:r>
          </a:p>
          <a:p>
            <a:pPr marL="342900" indent="-342900">
              <a:spcBef>
                <a:spcPct val="20000"/>
              </a:spcBef>
              <a:buClr>
                <a:schemeClr val="tx1"/>
              </a:buClr>
              <a:buSzPct val="85000"/>
              <a:buBlip>
                <a:blip r:embed="rId1"/>
              </a:buBlip>
            </a:pPr>
          </a:p>
        </p:txBody>
      </p:sp>
    </p:spTree>
  </p:cSld>
  <p:clrMapOvr>
    <a:masterClrMapping/>
  </p:clrMapOvr>
  <p:transition>
    <p:spli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8" name="Rectangle 113667"/>
          <p:cNvSpPr/>
          <p:nvPr/>
        </p:nvSpPr>
        <p:spPr>
          <a:xfrm>
            <a:off x="685800" y="762000"/>
            <a:ext cx="7772400" cy="4114800"/>
          </a:xfrm>
          <a:prstGeom prst="rect">
            <a:avLst/>
          </a:prstGeom>
          <a:noFill/>
          <a:ln w="9525">
            <a:noFill/>
          </a:ln>
        </p:spPr>
        <p:txBody>
          <a:bodyPr/>
          <a:p>
            <a:pPr marL="342900" indent="-342900">
              <a:spcBef>
                <a:spcPct val="20000"/>
              </a:spcBef>
              <a:buClr>
                <a:schemeClr val="tx1"/>
              </a:buClr>
              <a:buSzPct val="85000"/>
              <a:buBlip>
                <a:blip r:embed="rId1"/>
              </a:buBlip>
            </a:pPr>
            <a:r>
              <a:t>The disease model is harmful because it diverts resources and energy from effectively dealing with a major social problem</a:t>
            </a:r>
          </a:p>
          <a:p>
            <a:pPr marL="342900" indent="-342900">
              <a:spcBef>
                <a:spcPct val="20000"/>
              </a:spcBef>
              <a:buClr>
                <a:schemeClr val="tx1"/>
              </a:buClr>
              <a:buSzPct val="85000"/>
              <a:buBlip>
                <a:blip r:embed="rId1"/>
              </a:buBlip>
            </a:pPr>
            <a:r>
              <a:t>It lulls society into thinking that the problem is being dealt with</a:t>
            </a:r>
          </a:p>
          <a:p>
            <a:pPr marL="342900" indent="-342900">
              <a:spcBef>
                <a:spcPct val="20000"/>
              </a:spcBef>
              <a:buClr>
                <a:schemeClr val="tx1"/>
              </a:buClr>
              <a:buSzPct val="85000"/>
              <a:buBlip>
                <a:blip r:embed="rId1"/>
              </a:buBlip>
            </a:pPr>
            <a:r>
              <a:t>It also provides a liberal alternative to sending people to jail</a:t>
            </a:r>
          </a:p>
          <a:p>
            <a:pPr marL="342900" indent="-342900">
              <a:spcBef>
                <a:spcPct val="20000"/>
              </a:spcBef>
              <a:buClr>
                <a:schemeClr val="tx1"/>
              </a:buClr>
              <a:buSzPct val="85000"/>
              <a:buBlip>
                <a:blip r:embed="rId1"/>
              </a:buBlip>
            </a:pPr>
          </a:p>
          <a:p>
            <a:pPr marL="342900" indent="-342900">
              <a:spcBef>
                <a:spcPct val="20000"/>
              </a:spcBef>
              <a:buClr>
                <a:schemeClr val="tx1"/>
              </a:buClr>
              <a:buSzPct val="85000"/>
              <a:buNone/>
            </a:pPr>
          </a:p>
        </p:txBody>
      </p:sp>
    </p:spTree>
  </p:cSld>
  <p:clrMapOvr>
    <a:masterClrMapping/>
  </p:clrMapOvr>
  <p:transition>
    <p:spli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90" name="Text Box 114689"/>
          <p:cNvSpPr txBox="1"/>
          <p:nvPr/>
        </p:nvSpPr>
        <p:spPr>
          <a:xfrm>
            <a:off x="1447800" y="1981200"/>
            <a:ext cx="6019800" cy="823913"/>
          </a:xfrm>
          <a:prstGeom prst="rect">
            <a:avLst/>
          </a:prstGeom>
          <a:noFill/>
          <a:ln w="9525">
            <a:noFill/>
          </a:ln>
        </p:spPr>
        <p:txBody>
          <a:bodyPr>
            <a:spAutoFit/>
          </a:bodyPr>
          <a:p>
            <a:pPr>
              <a:spcBef>
                <a:spcPct val="50000"/>
              </a:spcBef>
            </a:pPr>
            <a:r>
              <a:rPr sz="4800"/>
              <a:t>It should be discarded</a:t>
            </a:r>
            <a:endParaRPr sz="4800"/>
          </a:p>
        </p:txBody>
      </p:sp>
    </p:spTree>
  </p:cSld>
  <p:clrMapOvr>
    <a:masterClrMapping/>
  </p:clrMapOvr>
  <p:transition>
    <p:spli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1" name="Text Placeholder 119810"/>
          <p:cNvSpPr>
            <a:spLocks noGrp="1"/>
          </p:cNvSpPr>
          <p:nvPr>
            <p:ph type="body"/>
          </p:nvPr>
        </p:nvSpPr>
        <p:spPr>
          <a:xfrm>
            <a:off x="457200" y="533400"/>
            <a:ext cx="7772400" cy="4114800"/>
          </a:xfrm>
        </p:spPr>
        <p:txBody>
          <a:bodyPr/>
          <a:p>
            <a:pPr>
              <a:buNone/>
            </a:pPr>
            <a:r>
              <a:t>   We are unable to use the fundamental laws to predict what people will do, for two reasons:</a:t>
            </a:r>
          </a:p>
          <a:p>
            <a:pPr>
              <a:buNone/>
            </a:pPr>
            <a:r>
              <a:t>   </a:t>
            </a:r>
            <a:r>
              <a:rPr sz="2400"/>
              <a:t>1. We cannot solve the equations for the large     number of particles involved</a:t>
            </a:r>
            <a:endParaRPr sz="2400"/>
          </a:p>
          <a:p>
            <a:pPr>
              <a:buNone/>
            </a:pPr>
            <a:r>
              <a:rPr sz="2400"/>
              <a:t>   2. Even if we could solve the equations, the fact of making a prediction would disturb the system and could lead to a different outcome</a:t>
            </a:r>
            <a:endParaRPr sz="2400"/>
          </a:p>
          <a:p>
            <a:pPr>
              <a:buNone/>
            </a:pPr>
            <a:r>
              <a:rPr sz="2400"/>
              <a:t>                                                                -more-</a:t>
            </a:r>
            <a:endParaRPr sz="2400"/>
          </a:p>
        </p:txBody>
      </p:sp>
    </p:spTree>
  </p:cSld>
  <p:clrMapOvr>
    <a:masterClrMapping/>
  </p:clrMapOvr>
  <p:transition>
    <p:spli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61" name="Text Box 121860"/>
          <p:cNvSpPr txBox="1"/>
          <p:nvPr/>
        </p:nvSpPr>
        <p:spPr>
          <a:xfrm>
            <a:off x="838200" y="990600"/>
            <a:ext cx="6096000" cy="579438"/>
          </a:xfrm>
          <a:prstGeom prst="rect">
            <a:avLst/>
          </a:prstGeom>
          <a:noFill/>
          <a:ln w="9525">
            <a:noFill/>
          </a:ln>
        </p:spPr>
        <p:txBody>
          <a:bodyPr>
            <a:spAutoFit/>
          </a:bodyPr>
          <a:p>
            <a:pPr>
              <a:spcBef>
                <a:spcPct val="50000"/>
              </a:spcBef>
            </a:pPr>
          </a:p>
        </p:txBody>
      </p:sp>
      <p:sp>
        <p:nvSpPr>
          <p:cNvPr id="121862" name="Text Box 121861"/>
          <p:cNvSpPr txBox="1"/>
          <p:nvPr/>
        </p:nvSpPr>
        <p:spPr>
          <a:xfrm>
            <a:off x="1050925" y="1466850"/>
            <a:ext cx="3825875" cy="579438"/>
          </a:xfrm>
          <a:prstGeom prst="rect">
            <a:avLst/>
          </a:prstGeom>
          <a:noFill/>
          <a:ln w="9525">
            <a:noFill/>
          </a:ln>
        </p:spPr>
        <p:txBody>
          <a:bodyPr>
            <a:spAutoFit/>
          </a:bodyPr>
          <a:p/>
        </p:txBody>
      </p:sp>
      <p:sp>
        <p:nvSpPr>
          <p:cNvPr id="121863" name="Text Box 121862"/>
          <p:cNvSpPr txBox="1"/>
          <p:nvPr/>
        </p:nvSpPr>
        <p:spPr>
          <a:xfrm>
            <a:off x="685800" y="1219200"/>
            <a:ext cx="8001000" cy="3868738"/>
          </a:xfrm>
          <a:prstGeom prst="rect">
            <a:avLst/>
          </a:prstGeom>
          <a:noFill/>
          <a:ln w="9525">
            <a:noFill/>
          </a:ln>
        </p:spPr>
        <p:txBody>
          <a:bodyPr>
            <a:spAutoFit/>
          </a:bodyPr>
          <a:p>
            <a:pPr>
              <a:spcBef>
                <a:spcPct val="50000"/>
              </a:spcBef>
            </a:pPr>
            <a:r>
              <a:t>The title of this essay was a question: Is everything determined? The answer is yes, it is.  But it might as well not be, because we can never know what is determined.</a:t>
            </a:r>
          </a:p>
          <a:p>
            <a:pPr>
              <a:spcBef>
                <a:spcPct val="50000"/>
              </a:spcBef>
            </a:pPr>
            <a:r>
              <a:t>                                       </a:t>
            </a:r>
            <a:r>
              <a:rPr sz="2400"/>
              <a:t>Stephen Hawking</a:t>
            </a:r>
            <a:endParaRPr sz="2400"/>
          </a:p>
          <a:p>
            <a:pPr>
              <a:spcBef>
                <a:spcPct val="50000"/>
              </a:spcBef>
            </a:pPr>
            <a:r>
              <a:rPr sz="2400"/>
              <a:t>                                                    Is Everything Determined?</a:t>
            </a:r>
            <a:endParaRPr sz="2400"/>
          </a:p>
          <a:p>
            <a:pPr>
              <a:spcBef>
                <a:spcPct val="50000"/>
              </a:spcBef>
            </a:pPr>
            <a:endParaRPr sz="2400"/>
          </a:p>
        </p:txBody>
      </p:sp>
    </p:spTree>
  </p:cSld>
  <p:clrMapOvr>
    <a:masterClrMapping/>
  </p:clrMapOvr>
  <p:transition>
    <p:spli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3" name="Text Placeholder 92162"/>
          <p:cNvSpPr>
            <a:spLocks noGrp="1"/>
          </p:cNvSpPr>
          <p:nvPr>
            <p:ph type="body" idx="1"/>
          </p:nvPr>
        </p:nvSpPr>
        <p:spPr/>
        <p:txBody>
          <a:bodyPr/>
          <a:p>
            <a:pPr>
              <a:buNone/>
            </a:pPr>
            <a:r>
              <a:rPr>
                <a:latin typeface="Times New Roman" panose="02020603050405020304" charset="0"/>
              </a:rPr>
              <a:t>   Sir, We know our will is free, and there’s and end on’t.</a:t>
            </a:r>
            <a:endParaRPr>
              <a:latin typeface="Times New Roman" panose="02020603050405020304" charset="0"/>
            </a:endParaRPr>
          </a:p>
          <a:p>
            <a:pPr>
              <a:buNone/>
            </a:pPr>
            <a:endParaRPr>
              <a:latin typeface="Times New Roman" panose="02020603050405020304" charset="0"/>
            </a:endParaRPr>
          </a:p>
          <a:p>
            <a:pPr>
              <a:buNone/>
            </a:pPr>
            <a:r>
              <a:rPr sz="2400">
                <a:latin typeface="Times New Roman" panose="02020603050405020304" charset="0"/>
              </a:rPr>
              <a:t>    Sam Johnson (from Boswell’s </a:t>
            </a:r>
            <a:r>
              <a:rPr sz="2400" i="1">
                <a:latin typeface="Times New Roman" panose="02020603050405020304" charset="0"/>
              </a:rPr>
              <a:t>Life</a:t>
            </a:r>
            <a:r>
              <a:rPr sz="2400">
                <a:latin typeface="Times New Roman" panose="02020603050405020304" charset="0"/>
              </a:rPr>
              <a:t>)</a:t>
            </a:r>
            <a:endParaRPr sz="2400">
              <a:latin typeface="Times New Roman" panose="02020603050405020304" charset="0"/>
            </a:endParaRPr>
          </a:p>
          <a:p>
            <a:pPr>
              <a:buNone/>
            </a:pPr>
            <a:endParaRPr sz="2400">
              <a:latin typeface="Times New Roman" panose="02020603050405020304" charset="0"/>
            </a:endParaRPr>
          </a:p>
        </p:txBody>
      </p:sp>
    </p:spTree>
  </p:cSld>
  <p:clrMapOvr>
    <a:masterClrMapping/>
  </p:clrMapOvr>
  <p:transition>
    <p:split/>
  </p:transition>
</p:sld>
</file>

<file path=ppt/theme/theme1.xml><?xml version="1.0" encoding="utf-8"?>
<a:theme xmlns:a="http://schemas.openxmlformats.org/drawingml/2006/main" name="Network Blitz">
  <a:themeElements>
    <a:clrScheme name="">
      <a:dk1>
        <a:srgbClr val="FFFF00"/>
      </a:dk1>
      <a:lt1>
        <a:srgbClr val="000066"/>
      </a:lt1>
      <a:dk2>
        <a:srgbClr val="FFFF00"/>
      </a:dk2>
      <a:lt2>
        <a:srgbClr val="000044"/>
      </a:lt2>
      <a:accent1>
        <a:srgbClr val="9CE157"/>
      </a:accent1>
      <a:accent2>
        <a:srgbClr val="2663A0"/>
      </a:accent2>
      <a:accent3>
        <a:srgbClr val="AAAAB9"/>
      </a:accent3>
      <a:accent4>
        <a:srgbClr val="DCDC00"/>
      </a:accent4>
      <a:accent5>
        <a:srgbClr val="CBEDB5"/>
      </a:accent5>
      <a:accent6>
        <a:srgbClr val="21588F"/>
      </a:accent6>
      <a:hlink>
        <a:srgbClr val="F98D43"/>
      </a:hlink>
      <a:folHlink>
        <a:srgbClr val="CC3300"/>
      </a:folHlink>
    </a:clrScheme>
    <a:fontScheme na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66"/>
        </a:lt1>
        <a:dk2>
          <a:srgbClr val="FFCC00"/>
        </a:dk2>
        <a:lt2>
          <a:srgbClr val="000044"/>
        </a:lt2>
        <a:accent1>
          <a:srgbClr val="9CE157"/>
        </a:accent1>
        <a:accent2>
          <a:srgbClr val="2663A0"/>
        </a:accent2>
        <a:accent3>
          <a:srgbClr val="AAAAB9"/>
        </a:accent3>
        <a:accent4>
          <a:srgbClr val="DCDCDC"/>
        </a:accent4>
        <a:accent5>
          <a:srgbClr val="CBEDB5"/>
        </a:accent5>
        <a:accent6>
          <a:srgbClr val="21588F"/>
        </a:accent6>
        <a:hlink>
          <a:srgbClr val="F98D43"/>
        </a:hlink>
        <a:folHlink>
          <a:srgbClr val="CC3300"/>
        </a:folHlink>
      </a:clrScheme>
      <a:clrMap bg1="lt1" tx1="dk1" bg2="lt2" tx2="dk2" accent1="accent1" accent2="accent2" accent3="accent3" accent4="accent4" accent5="accent5" accent6="accent6" hlink="hlink" folHlink="folHlink"/>
    </a:extraClrScheme>
    <a:extraClrScheme>
      <a:clrScheme name="">
        <a:dk1>
          <a:srgbClr val="000066"/>
        </a:dk1>
        <a:lt1>
          <a:srgbClr val="9CC2E8"/>
        </a:lt1>
        <a:dk2>
          <a:srgbClr val="4D4D4D"/>
        </a:dk2>
        <a:lt2>
          <a:srgbClr val="7DAFE1"/>
        </a:lt2>
        <a:accent1>
          <a:srgbClr val="26D2E4"/>
        </a:accent1>
        <a:accent2>
          <a:srgbClr val="D0E2F4"/>
        </a:accent2>
        <a:accent3>
          <a:srgbClr val="CBDDF1"/>
        </a:accent3>
        <a:accent4>
          <a:srgbClr val="000057"/>
        </a:accent4>
        <a:accent5>
          <a:srgbClr val="ABE5EF"/>
        </a:accent5>
        <a:accent6>
          <a:srgbClr val="BACADB"/>
        </a:accent6>
        <a:hlink>
          <a:srgbClr val="003366"/>
        </a:hlink>
        <a:folHlink>
          <a:srgbClr val="666699"/>
        </a:folHlink>
      </a:clrScheme>
      <a:clrMap bg1="lt1" tx1="dk1" bg2="lt2" tx2="dk2" accent1="accent1" accent2="accent2" accent3="accent3" accent4="accent4" accent5="accent5" accent6="accent6" hlink="hlink" folHlink="folHlink"/>
    </a:extraClrScheme>
    <a:extraClrScheme>
      <a:clrScheme name="">
        <a:dk1>
          <a:srgbClr val="000000"/>
        </a:dk1>
        <a:lt1>
          <a:srgbClr val="EAEAEA"/>
        </a:lt1>
        <a:dk2>
          <a:srgbClr val="333333"/>
        </a:dk2>
        <a:lt2>
          <a:srgbClr val="DDDDDD"/>
        </a:lt2>
        <a:accent1>
          <a:srgbClr val="C0C0C0"/>
        </a:accent1>
        <a:accent2>
          <a:srgbClr val="FFFFFF"/>
        </a:accent2>
        <a:accent3>
          <a:srgbClr val="F2F2F2"/>
        </a:accent3>
        <a:accent4>
          <a:srgbClr val="000000"/>
        </a:accent4>
        <a:accent5>
          <a:srgbClr val="DCDCDC"/>
        </a:accent5>
        <a:accent6>
          <a:srgbClr val="E5E5E5"/>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
        <a:dk1>
          <a:srgbClr val="FFFFFF"/>
        </a:dk1>
        <a:lt1>
          <a:srgbClr val="005250"/>
        </a:lt1>
        <a:dk2>
          <a:srgbClr val="FFCC00"/>
        </a:dk2>
        <a:lt2>
          <a:srgbClr val="002E2D"/>
        </a:lt2>
        <a:accent1>
          <a:srgbClr val="9CE157"/>
        </a:accent1>
        <a:accent2>
          <a:srgbClr val="00817E"/>
        </a:accent2>
        <a:accent3>
          <a:srgbClr val="AAB3B3"/>
        </a:accent3>
        <a:accent4>
          <a:srgbClr val="DCDCDC"/>
        </a:accent4>
        <a:accent5>
          <a:srgbClr val="CBEDB5"/>
        </a:accent5>
        <a:accent6>
          <a:srgbClr val="007370"/>
        </a:accent6>
        <a:hlink>
          <a:srgbClr val="FFFF99"/>
        </a:hlink>
        <a:folHlink>
          <a:srgbClr val="CCCC00"/>
        </a:folHlink>
      </a:clrScheme>
      <a:clrMap bg1="lt1" tx1="dk1" bg2="lt2" tx2="dk2" accent1="accent1" accent2="accent2" accent3="accent3" accent4="accent4" accent5="accent5" accent6="accent6" hlink="hlink" folHlink="folHlink"/>
    </a:extraClrScheme>
    <a:extraClrScheme>
      <a:clrScheme name="">
        <a:dk1>
          <a:srgbClr val="FFFFFF"/>
        </a:dk1>
        <a:lt1>
          <a:srgbClr val="3B256B"/>
        </a:lt1>
        <a:dk2>
          <a:srgbClr val="FFCC00"/>
        </a:dk2>
        <a:lt2>
          <a:srgbClr val="291A4C"/>
        </a:lt2>
        <a:accent1>
          <a:srgbClr val="6EBFCA"/>
        </a:accent1>
        <a:accent2>
          <a:srgbClr val="56369C"/>
        </a:accent2>
        <a:accent3>
          <a:srgbClr val="AFABBA"/>
        </a:accent3>
        <a:accent4>
          <a:srgbClr val="DCDCDC"/>
        </a:accent4>
        <a:accent5>
          <a:srgbClr val="BBDBE1"/>
        </a:accent5>
        <a:accent6>
          <a:srgbClr val="4C308B"/>
        </a:accent6>
        <a:hlink>
          <a:srgbClr val="CCCCFF"/>
        </a:hlink>
        <a:folHlink>
          <a:srgbClr val="666699"/>
        </a:folHlink>
      </a:clrScheme>
      <a:clrMap bg1="lt1" tx1="dk1" bg2="lt2" tx2="dk2" accent1="accent1" accent2="accent2" accent3="accent3" accent4="accent4" accent5="accent5" accent6="accent6" hlink="hlink" folHlink="folHlink"/>
    </a:extraClrScheme>
    <a:extraClrScheme>
      <a:clrScheme name="">
        <a:dk1>
          <a:srgbClr val="FFFFFF"/>
        </a:dk1>
        <a:lt1>
          <a:srgbClr val="6D2740"/>
        </a:lt1>
        <a:dk2>
          <a:srgbClr val="FDD409"/>
        </a:dk2>
        <a:lt2>
          <a:srgbClr val="511D30"/>
        </a:lt2>
        <a:accent1>
          <a:srgbClr val="FDB83B"/>
        </a:accent1>
        <a:accent2>
          <a:srgbClr val="9D395D"/>
        </a:accent2>
        <a:accent3>
          <a:srgbClr val="BBABB0"/>
        </a:accent3>
        <a:accent4>
          <a:srgbClr val="DCDCDC"/>
        </a:accent4>
        <a:accent5>
          <a:srgbClr val="FED8AF"/>
        </a:accent5>
        <a:accent6>
          <a:srgbClr val="8C3253"/>
        </a:accent6>
        <a:hlink>
          <a:srgbClr val="FF99CC"/>
        </a:hlink>
        <a:folHlink>
          <a:srgbClr val="D6009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Designs\Network Blitz.pot</Template>
  <TotalTime>0</TotalTime>
  <Words>20265</Words>
  <Application>WPS Presentation</Application>
  <PresentationFormat>On-screen Show</PresentationFormat>
  <Paragraphs>352</Paragraphs>
  <Slides>86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86</vt:i4>
      </vt:variant>
    </vt:vector>
  </HeadingPairs>
  <TitlesOfParts>
    <vt:vector size="95" baseType="lpstr">
      <vt:lpstr>Arial</vt:lpstr>
      <vt:lpstr>SimSun</vt:lpstr>
      <vt:lpstr>Wingdings</vt:lpstr>
      <vt:lpstr>Times New Roman</vt:lpstr>
      <vt:lpstr>Microsoft YaHei</vt:lpstr>
      <vt:lpstr>Arial Unicode MS</vt:lpstr>
      <vt:lpstr>Arial Black</vt:lpstr>
      <vt:lpstr>Calibri</vt:lpstr>
      <vt:lpstr>Network Blitz</vt:lpstr>
      <vt:lpstr>Addiction as Disease Crime and Treatment Man as Automaton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Faith-Based Biology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The Brain/Behavior Syllogism</vt:lpstr>
      <vt:lpstr>PowerPoint 演示文稿</vt:lpstr>
      <vt:lpstr>The Molecular Psychiatrist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TTUHSC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Addiction as Disease Crime and Treatment Man as Automaton</dc:title>
  <dc:creator>Neil Kurtzman</dc:creator>
  <cp:lastModifiedBy>Admin</cp:lastModifiedBy>
  <cp:revision>152</cp:revision>
  <dcterms:created xsi:type="dcterms:W3CDTF">2001-10-03T16:44:00Z</dcterms:created>
  <dcterms:modified xsi:type="dcterms:W3CDTF">2018-10-24T16:22:15Z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1317517688</vt:i4>
  </property>
  <property fmtid="{D5CDD505-2E9C-101B-9397-08002B2CF9AE}" pid="3" name="_EmailSubject">
    <vt:lpwstr/>
  </property>
  <property fmtid="{D5CDD505-2E9C-101B-9397-08002B2CF9AE}" pid="4" name="_AuthorEmail">
    <vt:lpwstr>Neil.Kurtzman@TTUHSC.EDU</vt:lpwstr>
  </property>
  <property fmtid="{D5CDD505-2E9C-101B-9397-08002B2CF9AE}" pid="5" name="_AuthorEmailDisplayName">
    <vt:lpwstr>Kurtzman, Neil</vt:lpwstr>
  </property>
  <property fmtid="{D5CDD505-2E9C-101B-9397-08002B2CF9AE}" pid="6" name="KSOProductBuildVer">
    <vt:lpwstr>1033-10.2.0.7516</vt:lpwstr>
  </property>
</Properties>
</file>